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86" r:id="rId5"/>
    <p:sldId id="280" r:id="rId6"/>
    <p:sldId id="275" r:id="rId7"/>
    <p:sldId id="276" r:id="rId8"/>
    <p:sldId id="274" r:id="rId9"/>
    <p:sldId id="264" r:id="rId10"/>
    <p:sldId id="258" r:id="rId11"/>
    <p:sldId id="268" r:id="rId12"/>
    <p:sldId id="273" r:id="rId13"/>
    <p:sldId id="262" r:id="rId14"/>
    <p:sldId id="277" r:id="rId15"/>
    <p:sldId id="278" r:id="rId16"/>
    <p:sldId id="287" r:id="rId17"/>
    <p:sldId id="266" r:id="rId18"/>
    <p:sldId id="281" r:id="rId19"/>
    <p:sldId id="284" r:id="rId20"/>
    <p:sldId id="263" r:id="rId21"/>
    <p:sldId id="288" r:id="rId22"/>
    <p:sldId id="290" r:id="rId23"/>
    <p:sldId id="269" r:id="rId24"/>
    <p:sldId id="271" r:id="rId25"/>
    <p:sldId id="285" r:id="rId26"/>
    <p:sldId id="279" r:id="rId27"/>
    <p:sldId id="291" r:id="rId2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025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9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478F-7115-4478-83B9-02EBDDFEABD4}" type="datetimeFigureOut">
              <a:rPr lang="de-DE" smtClean="0"/>
              <a:t>20.02.2019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7686-1731-44EA-8FC8-F7BB5A0397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5796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478F-7115-4478-83B9-02EBDDFEABD4}" type="datetimeFigureOut">
              <a:rPr lang="de-DE" smtClean="0"/>
              <a:t>20.02.2019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7686-1731-44EA-8FC8-F7BB5A0397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8130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478F-7115-4478-83B9-02EBDDFEABD4}" type="datetimeFigureOut">
              <a:rPr lang="de-DE" smtClean="0"/>
              <a:t>20.02.2019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7686-1731-44EA-8FC8-F7BB5A0397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6909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478F-7115-4478-83B9-02EBDDFEABD4}" type="datetimeFigureOut">
              <a:rPr lang="de-DE" smtClean="0"/>
              <a:t>20.02.2019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7686-1731-44EA-8FC8-F7BB5A0397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6454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478F-7115-4478-83B9-02EBDDFEABD4}" type="datetimeFigureOut">
              <a:rPr lang="de-DE" smtClean="0"/>
              <a:t>20.02.2019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7686-1731-44EA-8FC8-F7BB5A0397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3334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478F-7115-4478-83B9-02EBDDFEABD4}" type="datetimeFigureOut">
              <a:rPr lang="de-DE" smtClean="0"/>
              <a:t>20.02.2019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7686-1731-44EA-8FC8-F7BB5A0397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39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478F-7115-4478-83B9-02EBDDFEABD4}" type="datetimeFigureOut">
              <a:rPr lang="de-DE" smtClean="0"/>
              <a:t>20.02.2019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7686-1731-44EA-8FC8-F7BB5A0397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809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478F-7115-4478-83B9-02EBDDFEABD4}" type="datetimeFigureOut">
              <a:rPr lang="de-DE" smtClean="0"/>
              <a:t>20.02.2019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7686-1731-44EA-8FC8-F7BB5A0397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5763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478F-7115-4478-83B9-02EBDDFEABD4}" type="datetimeFigureOut">
              <a:rPr lang="de-DE" smtClean="0"/>
              <a:t>20.02.2019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7686-1731-44EA-8FC8-F7BB5A0397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3682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478F-7115-4478-83B9-02EBDDFEABD4}" type="datetimeFigureOut">
              <a:rPr lang="de-DE" smtClean="0"/>
              <a:t>20.02.2019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7686-1731-44EA-8FC8-F7BB5A0397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1890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478F-7115-4478-83B9-02EBDDFEABD4}" type="datetimeFigureOut">
              <a:rPr lang="de-DE" smtClean="0"/>
              <a:t>20.02.2019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F7686-1731-44EA-8FC8-F7BB5A0397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3592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E478F-7115-4478-83B9-02EBDDFEABD4}" type="datetimeFigureOut">
              <a:rPr lang="de-DE" smtClean="0"/>
              <a:t>20.02.2019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F7686-1731-44EA-8FC8-F7BB5A0397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3749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342875"/>
            <a:ext cx="7772400" cy="2387600"/>
          </a:xfrm>
        </p:spPr>
        <p:txBody>
          <a:bodyPr>
            <a:normAutofit/>
          </a:bodyPr>
          <a:lstStyle/>
          <a:p>
            <a:r>
              <a:rPr lang="de-DE" sz="3600" dirty="0" smtClean="0"/>
              <a:t>Agiles Verwaltungshandeln</a:t>
            </a:r>
            <a:br>
              <a:rPr lang="de-DE" sz="3600" dirty="0" smtClean="0"/>
            </a:br>
            <a:r>
              <a:rPr lang="de-DE" sz="3600" dirty="0" smtClean="0"/>
              <a:t> im Rechtsstaat</a:t>
            </a:r>
            <a:endParaRPr lang="de-DE" sz="36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4249710"/>
            <a:ext cx="6858000" cy="1008089"/>
          </a:xfrm>
        </p:spPr>
        <p:txBody>
          <a:bodyPr/>
          <a:lstStyle/>
          <a:p>
            <a:r>
              <a:rPr lang="de-DE" dirty="0" smtClean="0"/>
              <a:t>Prof. Dr. Hermann </a:t>
            </a:r>
            <a:r>
              <a:rPr lang="de-DE" dirty="0"/>
              <a:t>H</a:t>
            </a:r>
            <a:r>
              <a:rPr lang="de-DE" dirty="0" smtClean="0"/>
              <a:t>ill, Speyer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95624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 smtClean="0"/>
              <a:t>Regeln für Verwaltungshandeln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de-DE" dirty="0" smtClean="0"/>
              <a:t>Gesetzesvorbehalt, Bestimmtheitsgrundsatz</a:t>
            </a:r>
          </a:p>
          <a:p>
            <a:pPr>
              <a:buFontTx/>
              <a:buChar char="-"/>
            </a:pPr>
            <a:r>
              <a:rPr lang="de-DE" dirty="0" smtClean="0"/>
              <a:t>Demokratische Legitimation</a:t>
            </a:r>
          </a:p>
          <a:p>
            <a:pPr>
              <a:buFontTx/>
              <a:buChar char="-"/>
            </a:pPr>
            <a:r>
              <a:rPr lang="de-DE" dirty="0" smtClean="0"/>
              <a:t>Rechtsstaatliche Vorhersehbarkeit/Berechenbarkeit</a:t>
            </a:r>
          </a:p>
          <a:p>
            <a:pPr>
              <a:buFontTx/>
              <a:buChar char="-"/>
            </a:pPr>
            <a:r>
              <a:rPr lang="de-DE" dirty="0" smtClean="0"/>
              <a:t>Festgelegte Verfahren , Geschäftsordnungen</a:t>
            </a:r>
          </a:p>
          <a:p>
            <a:pPr>
              <a:buFontTx/>
              <a:buChar char="-"/>
            </a:pPr>
            <a:r>
              <a:rPr lang="de-DE" dirty="0" smtClean="0"/>
              <a:t>Budgethoheit Parlament, Haushaltsgrundsätze</a:t>
            </a:r>
          </a:p>
          <a:p>
            <a:pPr>
              <a:buFontTx/>
              <a:buChar char="-"/>
            </a:pPr>
            <a:r>
              <a:rPr lang="de-DE" dirty="0" smtClean="0"/>
              <a:t>Kompetenzordnung, Ressorthoheit, Zuständigkeit</a:t>
            </a:r>
          </a:p>
          <a:p>
            <a:pPr>
              <a:buFontTx/>
              <a:buChar char="-"/>
            </a:pPr>
            <a:r>
              <a:rPr lang="de-DE" dirty="0" smtClean="0"/>
              <a:t>Hierarchie, Dienstweg</a:t>
            </a:r>
          </a:p>
          <a:p>
            <a:pPr>
              <a:buFontTx/>
              <a:buChar char="-"/>
            </a:pPr>
            <a:endParaRPr lang="de-DE" dirty="0" smtClean="0"/>
          </a:p>
          <a:p>
            <a:pPr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50867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 smtClean="0"/>
              <a:t>Tradition und Kultur </a:t>
            </a:r>
            <a:br>
              <a:rPr lang="de-DE" sz="3600" dirty="0" smtClean="0"/>
            </a:br>
            <a:r>
              <a:rPr lang="de-DE" sz="3600" dirty="0" smtClean="0"/>
              <a:t>hemmen Innovation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de-DE" dirty="0" smtClean="0"/>
              <a:t>Zuständigkeitswahrung</a:t>
            </a:r>
          </a:p>
          <a:p>
            <a:pPr>
              <a:buFontTx/>
              <a:buChar char="-"/>
            </a:pPr>
            <a:r>
              <a:rPr lang="de-DE" dirty="0" smtClean="0"/>
              <a:t>Verbindlichkeit/</a:t>
            </a:r>
            <a:r>
              <a:rPr lang="de-DE" dirty="0" err="1" smtClean="0"/>
              <a:t>Verlässlichkeits</a:t>
            </a:r>
            <a:r>
              <a:rPr lang="de-DE" dirty="0" smtClean="0"/>
              <a:t>- Erwartung</a:t>
            </a:r>
          </a:p>
          <a:p>
            <a:pPr>
              <a:buFontTx/>
              <a:buChar char="-"/>
            </a:pPr>
            <a:r>
              <a:rPr lang="de-DE" dirty="0" smtClean="0"/>
              <a:t>Absicherung durch Regelverweis</a:t>
            </a:r>
          </a:p>
          <a:p>
            <a:pPr>
              <a:buFontTx/>
              <a:buChar char="-"/>
            </a:pPr>
            <a:r>
              <a:rPr lang="de-DE" dirty="0" smtClean="0"/>
              <a:t>Sorge vor Gericht/Rechnungshof</a:t>
            </a:r>
          </a:p>
          <a:p>
            <a:pPr>
              <a:buFontTx/>
              <a:buChar char="-"/>
            </a:pPr>
            <a:r>
              <a:rPr lang="de-DE" dirty="0" smtClean="0"/>
              <a:t>Haftung, Beurteilung, Öffentlichkeitswirkung</a:t>
            </a:r>
          </a:p>
          <a:p>
            <a:pPr>
              <a:buFontTx/>
              <a:buChar char="-"/>
            </a:pPr>
            <a:r>
              <a:rPr lang="de-DE" dirty="0" smtClean="0"/>
              <a:t>Regeleinhaltung gibt Sicherheit, macht wenig Mühe</a:t>
            </a:r>
          </a:p>
          <a:p>
            <a:pPr>
              <a:buFontTx/>
              <a:buChar char="-"/>
            </a:pPr>
            <a:r>
              <a:rPr lang="de-DE" dirty="0" smtClean="0"/>
              <a:t>Persönliche Situation </a:t>
            </a:r>
          </a:p>
          <a:p>
            <a:pPr>
              <a:buFontTx/>
              <a:buChar char="-"/>
            </a:pPr>
            <a:r>
              <a:rPr lang="de-DE" dirty="0" smtClean="0"/>
              <a:t>Mangelnde Unterstützung durch Führung </a:t>
            </a:r>
          </a:p>
          <a:p>
            <a:pPr>
              <a:buFontTx/>
              <a:buChar char="-"/>
            </a:pPr>
            <a:r>
              <a:rPr lang="de-DE" dirty="0" smtClean="0"/>
              <a:t>Fehlerkultur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29329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 smtClean="0"/>
              <a:t>Effizienz – noch zeitgemäß?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de-DE" dirty="0" smtClean="0"/>
              <a:t>Ressourcenschonung,	   - Regelhaft, statisch,</a:t>
            </a:r>
          </a:p>
          <a:p>
            <a:pPr marL="0" indent="0">
              <a:buNone/>
            </a:pPr>
            <a:r>
              <a:rPr lang="de-DE" dirty="0" smtClean="0"/>
              <a:t>   Handlungsspielräume         defensiv</a:t>
            </a:r>
          </a:p>
          <a:p>
            <a:pPr>
              <a:buFontTx/>
              <a:buChar char="-"/>
            </a:pPr>
            <a:r>
              <a:rPr lang="de-DE" dirty="0" smtClean="0"/>
              <a:t>Vermeidet Leerlauf           - Arbeit am Limit</a:t>
            </a:r>
          </a:p>
          <a:p>
            <a:pPr>
              <a:buFontTx/>
              <a:buChar char="-"/>
            </a:pPr>
            <a:r>
              <a:rPr lang="de-DE" dirty="0" smtClean="0"/>
              <a:t>Auf den Punkt                    - Ausblenden Kontext</a:t>
            </a:r>
          </a:p>
          <a:p>
            <a:pPr>
              <a:buFontTx/>
              <a:buChar char="-"/>
            </a:pPr>
            <a:r>
              <a:rPr lang="de-DE" dirty="0" smtClean="0"/>
              <a:t>Gleichheit, Routine           - Unsicherheit, Neues</a:t>
            </a:r>
          </a:p>
          <a:p>
            <a:pPr>
              <a:buFontTx/>
              <a:buChar char="-"/>
            </a:pPr>
            <a:r>
              <a:rPr lang="de-DE" dirty="0" smtClean="0"/>
              <a:t>Festlegung                          - Flexibilität, Agilität</a:t>
            </a:r>
          </a:p>
          <a:p>
            <a:pPr>
              <a:buFontTx/>
              <a:buChar char="-"/>
            </a:pPr>
            <a:r>
              <a:rPr lang="de-DE" dirty="0" smtClean="0"/>
              <a:t>Sicherheit                           - Resilienz, Offenheit</a:t>
            </a:r>
          </a:p>
          <a:p>
            <a:pPr>
              <a:buFontTx/>
              <a:buChar char="-"/>
            </a:pPr>
            <a:r>
              <a:rPr lang="de-DE" dirty="0" smtClean="0"/>
              <a:t>Stabilität                             - Wandel, Innovation</a:t>
            </a:r>
          </a:p>
          <a:p>
            <a:pPr>
              <a:buFontTx/>
              <a:buChar char="-"/>
            </a:pPr>
            <a:r>
              <a:rPr lang="de-DE" dirty="0" smtClean="0"/>
              <a:t>Eindimensionalität            - Beidhändigkeit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17179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 smtClean="0"/>
              <a:t>Spielräume </a:t>
            </a:r>
            <a:br>
              <a:rPr lang="de-DE" sz="3600" dirty="0" smtClean="0"/>
            </a:br>
            <a:r>
              <a:rPr lang="de-DE" sz="3600" dirty="0" smtClean="0"/>
              <a:t>zur </a:t>
            </a:r>
            <a:r>
              <a:rPr lang="de-DE" sz="3600" dirty="0"/>
              <a:t>G</a:t>
            </a:r>
            <a:r>
              <a:rPr lang="de-DE" sz="3600" dirty="0" smtClean="0"/>
              <a:t>estaltung und Flexibilisierung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de-DE" dirty="0" smtClean="0"/>
              <a:t>Offene Gesetze (Zielbestimmungen, Ermessen)</a:t>
            </a:r>
          </a:p>
          <a:p>
            <a:pPr>
              <a:buFontTx/>
              <a:buChar char="-"/>
            </a:pPr>
            <a:r>
              <a:rPr lang="de-DE" dirty="0" smtClean="0"/>
              <a:t>Offene Verfahren (Verfahrensermessen, Beteiligung, Open </a:t>
            </a:r>
            <a:r>
              <a:rPr lang="de-DE" dirty="0"/>
              <a:t>I</a:t>
            </a:r>
            <a:r>
              <a:rPr lang="de-DE" dirty="0" smtClean="0"/>
              <a:t>nnovation)</a:t>
            </a:r>
          </a:p>
          <a:p>
            <a:pPr>
              <a:buFontTx/>
              <a:buChar char="-"/>
            </a:pPr>
            <a:r>
              <a:rPr lang="de-DE" dirty="0" smtClean="0"/>
              <a:t>Ergebnis- und Wirkungsorientierung, Zielvereinbarungen, Beratung, </a:t>
            </a:r>
            <a:r>
              <a:rPr lang="de-DE" dirty="0" err="1" smtClean="0"/>
              <a:t>Remonstration</a:t>
            </a:r>
            <a:endParaRPr lang="de-DE" dirty="0" smtClean="0"/>
          </a:p>
          <a:p>
            <a:pPr>
              <a:buFontTx/>
              <a:buChar char="-"/>
            </a:pPr>
            <a:r>
              <a:rPr lang="de-DE" dirty="0" smtClean="0"/>
              <a:t>Flexibilisierung des Haushaltsrechts </a:t>
            </a:r>
          </a:p>
          <a:p>
            <a:pPr>
              <a:buFontTx/>
              <a:buChar char="-"/>
            </a:pPr>
            <a:r>
              <a:rPr lang="de-DE" dirty="0" smtClean="0"/>
              <a:t>Organisationshoheit als Gestaltungshoheit</a:t>
            </a:r>
          </a:p>
          <a:p>
            <a:pPr>
              <a:buFontTx/>
              <a:buChar char="-"/>
            </a:pPr>
            <a:r>
              <a:rPr lang="de-DE" dirty="0" smtClean="0"/>
              <a:t>Informationsverarbeitung durch neue Medien</a:t>
            </a:r>
          </a:p>
          <a:p>
            <a:pPr>
              <a:buFontTx/>
              <a:buChar char="-"/>
            </a:pPr>
            <a:r>
              <a:rPr lang="de-DE" dirty="0" smtClean="0"/>
              <a:t>Mitarbeiterpotentiale, Wertbeiträge, Teams </a:t>
            </a:r>
          </a:p>
          <a:p>
            <a:pPr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59295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 smtClean="0"/>
              <a:t>Vorhandene rechtliche Spielräume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de-DE" dirty="0" smtClean="0"/>
              <a:t>Rechtsfolge-, Verfahrens-, Vollzugsermessen</a:t>
            </a:r>
          </a:p>
          <a:p>
            <a:pPr>
              <a:buFontTx/>
              <a:buChar char="-"/>
            </a:pPr>
            <a:r>
              <a:rPr lang="de-DE" dirty="0" smtClean="0"/>
              <a:t>Experimentierklausel, Standardabweichung</a:t>
            </a:r>
          </a:p>
          <a:p>
            <a:pPr>
              <a:buFontTx/>
              <a:buChar char="-"/>
            </a:pPr>
            <a:r>
              <a:rPr lang="de-DE" dirty="0" smtClean="0"/>
              <a:t>Austauschmittel, funktionales Äquivalent</a:t>
            </a:r>
          </a:p>
          <a:p>
            <a:pPr>
              <a:buFontTx/>
              <a:buChar char="-"/>
            </a:pPr>
            <a:r>
              <a:rPr lang="de-DE" dirty="0" smtClean="0"/>
              <a:t>Heilung durch Zweckerreichung</a:t>
            </a:r>
          </a:p>
          <a:p>
            <a:pPr>
              <a:buFontTx/>
              <a:buChar char="-"/>
            </a:pPr>
            <a:r>
              <a:rPr lang="de-DE" dirty="0" err="1" smtClean="0"/>
              <a:t>Comply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explain</a:t>
            </a:r>
            <a:endParaRPr lang="de-DE" dirty="0" smtClean="0"/>
          </a:p>
          <a:p>
            <a:pPr>
              <a:buFontTx/>
              <a:buChar char="-"/>
            </a:pPr>
            <a:r>
              <a:rPr lang="de-DE" dirty="0" smtClean="0"/>
              <a:t>Fiktion, Delegation, </a:t>
            </a:r>
            <a:r>
              <a:rPr lang="de-DE" dirty="0" err="1" smtClean="0"/>
              <a:t>Self</a:t>
            </a:r>
            <a:r>
              <a:rPr lang="de-DE" dirty="0" smtClean="0"/>
              <a:t>-Regulation</a:t>
            </a:r>
          </a:p>
          <a:p>
            <a:pPr>
              <a:buFontTx/>
              <a:buChar char="-"/>
            </a:pPr>
            <a:r>
              <a:rPr lang="de-DE" dirty="0" smtClean="0"/>
              <a:t>Gesamtabwägung, Zielerreichungsniveau</a:t>
            </a:r>
          </a:p>
          <a:p>
            <a:pPr>
              <a:buFontTx/>
              <a:buChar char="-"/>
            </a:pPr>
            <a:r>
              <a:rPr lang="de-DE" dirty="0" err="1" smtClean="0"/>
              <a:t>Resilience</a:t>
            </a:r>
            <a:r>
              <a:rPr lang="de-DE" dirty="0" smtClean="0"/>
              <a:t> Engineering</a:t>
            </a:r>
          </a:p>
          <a:p>
            <a:pPr>
              <a:buFontTx/>
              <a:buChar char="-"/>
            </a:pPr>
            <a:r>
              <a:rPr lang="de-DE" dirty="0" smtClean="0"/>
              <a:t>Business </a:t>
            </a:r>
            <a:r>
              <a:rPr lang="de-DE" dirty="0" err="1" smtClean="0"/>
              <a:t>Judgement</a:t>
            </a:r>
            <a:r>
              <a:rPr lang="de-DE" dirty="0" smtClean="0"/>
              <a:t> </a:t>
            </a:r>
            <a:r>
              <a:rPr lang="de-DE" dirty="0" err="1" smtClean="0"/>
              <a:t>Rule</a:t>
            </a:r>
            <a:endParaRPr lang="de-DE" dirty="0" smtClean="0"/>
          </a:p>
          <a:p>
            <a:pPr marL="0" indent="0">
              <a:buNone/>
            </a:pPr>
            <a:r>
              <a:rPr lang="de-DE" sz="2200" dirty="0" smtClean="0"/>
              <a:t>                                                    Hill, Die Öffentliche Verwaltung 13/2018, 497 </a:t>
            </a:r>
          </a:p>
          <a:p>
            <a:pPr>
              <a:buFontTx/>
              <a:buChar char="-"/>
            </a:pPr>
            <a:endParaRPr lang="de-DE" sz="2200" dirty="0" smtClean="0"/>
          </a:p>
          <a:p>
            <a:pPr>
              <a:buFontTx/>
              <a:buChar char="-"/>
            </a:pPr>
            <a:endParaRPr lang="de-DE" sz="2200" dirty="0"/>
          </a:p>
        </p:txBody>
      </p:sp>
    </p:spTree>
    <p:extLst>
      <p:ext uri="{BB962C8B-B14F-4D97-AF65-F5344CB8AC3E}">
        <p14:creationId xmlns:p14="http://schemas.microsoft.com/office/powerpoint/2010/main" val="9337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 smtClean="0"/>
              <a:t>Modellklausel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In der </a:t>
            </a:r>
            <a:r>
              <a:rPr lang="de-DE" dirty="0"/>
              <a:t>M</a:t>
            </a:r>
            <a:r>
              <a:rPr lang="de-DE" dirty="0" smtClean="0"/>
              <a:t>odellregion OWL werden zum Zwecke des Bürokratieabbaus über einen Zeitraum von drei Jahren Vorschriften-Gesetze, Verordnungen, Erlasse -außer Kraft gesetzt oder modifiziert, um zu erproben, ob damit unternehmerisches Handeln erleichtert, Existenzgründungen gefördert und die wirtschaftliche </a:t>
            </a:r>
            <a:r>
              <a:rPr lang="de-DE" dirty="0"/>
              <a:t>E</a:t>
            </a:r>
            <a:r>
              <a:rPr lang="de-DE" dirty="0" smtClean="0"/>
              <a:t>ntwicklung in der Modellregion insgesamt vorangetrieben werden kann.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Gesetz NRW vom 16. März 2004, §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646173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4000" dirty="0" smtClean="0"/>
              <a:t>Experimentierklausel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sz="3100" dirty="0" smtClean="0"/>
              <a:t>§ 7 (2) Personenbeförderungsgesetz</a:t>
            </a:r>
            <a:endParaRPr lang="de-DE" sz="31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„Zur praktischen Erprobung neuer Verkehrsarten oder Verkehrsmittel </a:t>
            </a:r>
          </a:p>
          <a:p>
            <a:pPr marL="0" indent="0">
              <a:buNone/>
            </a:pPr>
            <a:r>
              <a:rPr lang="de-DE" dirty="0" smtClean="0"/>
              <a:t>kann die Genehmigungsbehörde auf Antrag </a:t>
            </a:r>
          </a:p>
          <a:p>
            <a:pPr marL="0" indent="0">
              <a:buNone/>
            </a:pPr>
            <a:r>
              <a:rPr lang="de-DE" dirty="0" smtClean="0"/>
              <a:t>im Einzelfall </a:t>
            </a:r>
          </a:p>
          <a:p>
            <a:pPr marL="0" indent="0">
              <a:buNone/>
            </a:pPr>
            <a:r>
              <a:rPr lang="de-DE" dirty="0" smtClean="0"/>
              <a:t>Abweichungen von Vorschriften dieses Gesetzes … </a:t>
            </a:r>
          </a:p>
          <a:p>
            <a:pPr marL="0" indent="0">
              <a:buNone/>
            </a:pPr>
            <a:r>
              <a:rPr lang="de-DE" dirty="0" smtClean="0"/>
              <a:t>für die Dauer von höchstens vier Jahren genehmigen, </a:t>
            </a:r>
          </a:p>
          <a:p>
            <a:pPr marL="0" indent="0">
              <a:buNone/>
            </a:pPr>
            <a:r>
              <a:rPr lang="de-DE" dirty="0" smtClean="0"/>
              <a:t>soweit öffentliche Verkehrsinteressen nicht entgegenstehen“.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03992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 smtClean="0"/>
              <a:t>Business </a:t>
            </a:r>
            <a:r>
              <a:rPr lang="de-DE" sz="3600" dirty="0" err="1"/>
              <a:t>J</a:t>
            </a:r>
            <a:r>
              <a:rPr lang="de-DE" sz="3600" dirty="0" err="1" smtClean="0"/>
              <a:t>udgement</a:t>
            </a:r>
            <a:r>
              <a:rPr lang="de-DE" sz="3600" dirty="0" smtClean="0"/>
              <a:t> </a:t>
            </a:r>
            <a:r>
              <a:rPr lang="de-DE" sz="3600" dirty="0" err="1" smtClean="0"/>
              <a:t>Rule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„Die Vorstandsmitglieder haben bei ihrer Geschäftsführung die Sorgfalt eines ordentlichen und gewissenhaften Geschäftsleiters anzuwenden.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Eine Pflichtverletzung liegt nicht vor, wenn das Vorstandsmitglied bei einer unternehmerischen Entscheidung vernünftigerweise annehmen durfte, auf der Grundlage angemessener Information zum Wohle der Gesellschaft zu handeln.“</a:t>
            </a:r>
          </a:p>
          <a:p>
            <a:pPr marL="0" indent="0" algn="ctr">
              <a:buNone/>
            </a:pPr>
            <a:r>
              <a:rPr lang="de-DE" dirty="0"/>
              <a:t> </a:t>
            </a:r>
            <a:r>
              <a:rPr lang="de-DE" dirty="0" smtClean="0"/>
              <a:t>                                                 </a:t>
            </a:r>
            <a:r>
              <a:rPr lang="de-DE" sz="2000" dirty="0" smtClean="0"/>
              <a:t>§ 93 Abs. 1, S. 1 und 2 AktG</a:t>
            </a:r>
          </a:p>
        </p:txBody>
      </p:sp>
    </p:spTree>
    <p:extLst>
      <p:ext uri="{BB962C8B-B14F-4D97-AF65-F5344CB8AC3E}">
        <p14:creationId xmlns:p14="http://schemas.microsoft.com/office/powerpoint/2010/main" val="4989564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 smtClean="0"/>
              <a:t>Neuer r</a:t>
            </a:r>
            <a:r>
              <a:rPr lang="de-DE" sz="3600" dirty="0" smtClean="0"/>
              <a:t>echtlicher </a:t>
            </a:r>
            <a:r>
              <a:rPr lang="de-DE" sz="3600" dirty="0" smtClean="0"/>
              <a:t>Rahmen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de-DE" dirty="0" err="1" smtClean="0"/>
              <a:t>Verwaltungsgrundsätzegesetz</a:t>
            </a:r>
            <a:r>
              <a:rPr lang="de-DE" dirty="0" smtClean="0"/>
              <a:t>, Haushaltsrecht,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   </a:t>
            </a:r>
            <a:r>
              <a:rPr lang="de-DE" dirty="0" err="1" smtClean="0"/>
              <a:t>Spezialgesetzl</a:t>
            </a:r>
            <a:r>
              <a:rPr lang="de-DE" dirty="0" smtClean="0"/>
              <a:t>. </a:t>
            </a:r>
            <a:r>
              <a:rPr lang="de-DE" dirty="0" err="1" smtClean="0"/>
              <a:t>Exp.klauseln</a:t>
            </a:r>
            <a:r>
              <a:rPr lang="de-DE" dirty="0" smtClean="0"/>
              <a:t>, Vergaberecht</a:t>
            </a:r>
            <a:endParaRPr lang="de-DE" dirty="0"/>
          </a:p>
          <a:p>
            <a:pPr>
              <a:buFontTx/>
              <a:buChar char="-"/>
            </a:pPr>
            <a:r>
              <a:rPr lang="de-DE" dirty="0" smtClean="0"/>
              <a:t>Leitfäden </a:t>
            </a:r>
            <a:r>
              <a:rPr lang="de-DE" dirty="0" smtClean="0"/>
              <a:t>für Verwaltungshandeln: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</a:t>
            </a:r>
            <a:r>
              <a:rPr lang="de-DE" dirty="0" err="1" smtClean="0"/>
              <a:t>Qualitätsmanagem</a:t>
            </a:r>
            <a:r>
              <a:rPr lang="de-DE" dirty="0" smtClean="0"/>
              <a:t>. für die </a:t>
            </a:r>
            <a:r>
              <a:rPr lang="de-DE" dirty="0" err="1" smtClean="0"/>
              <a:t>vigilante</a:t>
            </a:r>
            <a:r>
              <a:rPr lang="de-DE" dirty="0" smtClean="0"/>
              <a:t> Organisation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Leitfaden für Innovation Labs, Reallabore</a:t>
            </a:r>
          </a:p>
          <a:p>
            <a:pPr marL="0" indent="0">
              <a:buNone/>
            </a:pPr>
            <a:r>
              <a:rPr lang="de-DE" dirty="0" smtClean="0"/>
              <a:t>   Leitfaden für agile Verfahren</a:t>
            </a:r>
          </a:p>
          <a:p>
            <a:pPr>
              <a:buFontTx/>
              <a:buChar char="-"/>
            </a:pPr>
            <a:r>
              <a:rPr lang="de-DE" dirty="0" smtClean="0"/>
              <a:t>Leitfäden </a:t>
            </a:r>
            <a:r>
              <a:rPr lang="de-DE" dirty="0" smtClean="0"/>
              <a:t>für </a:t>
            </a:r>
            <a:r>
              <a:rPr lang="de-DE" dirty="0" smtClean="0"/>
              <a:t>Prüfung durch Rechnungshöfe</a:t>
            </a:r>
          </a:p>
          <a:p>
            <a:pPr marL="0" indent="0">
              <a:buNone/>
            </a:pPr>
            <a:r>
              <a:rPr lang="de-DE" dirty="0" smtClean="0"/>
              <a:t>   Verwaltungsgerichtsordnung, § 114 a ?</a:t>
            </a:r>
          </a:p>
          <a:p>
            <a:pPr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089282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 smtClean="0"/>
              <a:t>Gesetzliche Leitlinien </a:t>
            </a:r>
            <a:br>
              <a:rPr lang="de-DE" sz="3600" dirty="0" smtClean="0"/>
            </a:br>
            <a:r>
              <a:rPr lang="de-DE" sz="3600" dirty="0" smtClean="0"/>
              <a:t>für Experimente 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de-DE" dirty="0" smtClean="0"/>
          </a:p>
          <a:p>
            <a:pPr>
              <a:buFontTx/>
              <a:buChar char="-"/>
            </a:pPr>
            <a:r>
              <a:rPr lang="de-DE" dirty="0" smtClean="0"/>
              <a:t>Rahmen-, Grundsatzgesetze</a:t>
            </a:r>
          </a:p>
          <a:p>
            <a:pPr>
              <a:buFontTx/>
              <a:buChar char="-"/>
            </a:pPr>
            <a:r>
              <a:rPr lang="de-DE" dirty="0" smtClean="0"/>
              <a:t>Beschreibung der zu lösenden Aufgabe, „Challenge“</a:t>
            </a:r>
          </a:p>
          <a:p>
            <a:pPr>
              <a:buFontTx/>
              <a:buChar char="-"/>
            </a:pPr>
            <a:r>
              <a:rPr lang="de-DE" dirty="0" smtClean="0"/>
              <a:t>Ziel-, Nutzen- und Wirkungsdarstellungen</a:t>
            </a:r>
          </a:p>
          <a:p>
            <a:pPr>
              <a:buFontTx/>
              <a:buChar char="-"/>
            </a:pPr>
            <a:r>
              <a:rPr lang="de-DE" dirty="0" smtClean="0"/>
              <a:t>Gesetzesvorspruch, Kontextbeschreibung</a:t>
            </a:r>
          </a:p>
          <a:p>
            <a:pPr>
              <a:buFontTx/>
              <a:buChar char="-"/>
            </a:pPr>
            <a:r>
              <a:rPr lang="de-DE" dirty="0" smtClean="0"/>
              <a:t>Wertentscheidungen mit Abwägungsrelationen</a:t>
            </a:r>
          </a:p>
          <a:p>
            <a:pPr marL="0" indent="0">
              <a:buNone/>
            </a:pPr>
            <a:r>
              <a:rPr lang="de-DE" dirty="0" smtClean="0"/>
              <a:t>   („Je-desto“, bewegliche Systeme)</a:t>
            </a:r>
          </a:p>
          <a:p>
            <a:pPr>
              <a:buFontTx/>
              <a:buChar char="-"/>
            </a:pPr>
            <a:r>
              <a:rPr lang="de-DE" dirty="0" smtClean="0"/>
              <a:t>Regelbeispiele</a:t>
            </a:r>
          </a:p>
          <a:p>
            <a:pPr>
              <a:buFontTx/>
              <a:buChar char="-"/>
            </a:pPr>
            <a:r>
              <a:rPr lang="de-DE" dirty="0" smtClean="0"/>
              <a:t>Gesetzesbegründungen</a:t>
            </a:r>
          </a:p>
          <a:p>
            <a:pPr>
              <a:buFontTx/>
              <a:buChar char="-"/>
            </a:pPr>
            <a:r>
              <a:rPr lang="de-DE" dirty="0" smtClean="0"/>
              <a:t>Vorläufige Regelungen</a:t>
            </a:r>
          </a:p>
          <a:p>
            <a:pPr>
              <a:buFontTx/>
              <a:buChar char="-"/>
            </a:pPr>
            <a:r>
              <a:rPr lang="de-DE" dirty="0" smtClean="0"/>
              <a:t>Modellprojekte, Experimentierklauseln</a:t>
            </a:r>
          </a:p>
        </p:txBody>
      </p:sp>
    </p:spTree>
    <p:extLst>
      <p:ext uri="{BB962C8B-B14F-4D97-AF65-F5344CB8AC3E}">
        <p14:creationId xmlns:p14="http://schemas.microsoft.com/office/powerpoint/2010/main" val="596396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sz="3600" smtClean="0"/>
              <a:t>Die „VUCA“-Welt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  <a:defRPr/>
            </a:pPr>
            <a:r>
              <a:rPr lang="de-DE" sz="2800" dirty="0" smtClean="0"/>
              <a:t>„Volatilität</a:t>
            </a:r>
          </a:p>
          <a:p>
            <a:pPr marL="0" indent="0">
              <a:buFontTx/>
              <a:buNone/>
              <a:defRPr/>
            </a:pPr>
            <a:r>
              <a:rPr lang="de-DE" sz="2800" dirty="0"/>
              <a:t> </a:t>
            </a:r>
            <a:r>
              <a:rPr lang="de-DE" sz="2800" dirty="0" smtClean="0"/>
              <a:t>   erfordert eine starke gemeinsame Vision</a:t>
            </a:r>
          </a:p>
          <a:p>
            <a:pPr>
              <a:buFontTx/>
              <a:buChar char="-"/>
              <a:defRPr/>
            </a:pPr>
            <a:r>
              <a:rPr lang="de-DE" sz="2800" dirty="0" smtClean="0"/>
              <a:t>Unsicherheit</a:t>
            </a:r>
          </a:p>
          <a:p>
            <a:pPr marL="0" indent="0">
              <a:buFontTx/>
              <a:buNone/>
              <a:defRPr/>
            </a:pPr>
            <a:r>
              <a:rPr lang="de-DE" sz="2800" dirty="0"/>
              <a:t> </a:t>
            </a:r>
            <a:r>
              <a:rPr lang="de-DE" sz="2800" dirty="0" smtClean="0"/>
              <a:t>   erfordert vertieftes Umfeld-Verständnis</a:t>
            </a:r>
          </a:p>
          <a:p>
            <a:pPr>
              <a:buFontTx/>
              <a:buChar char="-"/>
              <a:defRPr/>
            </a:pPr>
            <a:r>
              <a:rPr lang="de-DE" sz="2800" dirty="0" smtClean="0"/>
              <a:t>Komplexität</a:t>
            </a:r>
          </a:p>
          <a:p>
            <a:pPr marL="0" indent="0">
              <a:buFontTx/>
              <a:buNone/>
              <a:defRPr/>
            </a:pPr>
            <a:r>
              <a:rPr lang="de-DE" sz="2800" dirty="0"/>
              <a:t> </a:t>
            </a:r>
            <a:r>
              <a:rPr lang="de-DE" sz="2800" dirty="0" smtClean="0"/>
              <a:t>  erfordert Klarheit in Prioritätensetzung</a:t>
            </a:r>
          </a:p>
          <a:p>
            <a:pPr marL="0" indent="0">
              <a:buFontTx/>
              <a:buNone/>
              <a:defRPr/>
            </a:pPr>
            <a:r>
              <a:rPr lang="de-DE" sz="2800" dirty="0" smtClean="0"/>
              <a:t>-  Ambivalenz</a:t>
            </a:r>
          </a:p>
          <a:p>
            <a:pPr marL="0" indent="0">
              <a:buFontTx/>
              <a:buNone/>
              <a:defRPr/>
            </a:pPr>
            <a:r>
              <a:rPr lang="de-DE" sz="2800" dirty="0"/>
              <a:t> </a:t>
            </a:r>
            <a:r>
              <a:rPr lang="de-DE" sz="2800" dirty="0" smtClean="0"/>
              <a:t>  erfordert Agilität, um rasch reagieren zu können“.</a:t>
            </a:r>
          </a:p>
          <a:p>
            <a:pPr marL="0" indent="0">
              <a:buFontTx/>
              <a:buNone/>
              <a:defRPr/>
            </a:pPr>
            <a:r>
              <a:rPr lang="de-DE" sz="2000" dirty="0"/>
              <a:t> </a:t>
            </a:r>
            <a:r>
              <a:rPr lang="de-DE" sz="2000" dirty="0" smtClean="0"/>
              <a:t>                                    Eppler, </a:t>
            </a:r>
            <a:r>
              <a:rPr lang="de-DE" sz="2000" dirty="0" err="1" smtClean="0"/>
              <a:t>OrganisationsEntwicklung</a:t>
            </a:r>
            <a:r>
              <a:rPr lang="de-DE" sz="2000" dirty="0" smtClean="0"/>
              <a:t> 4/2015          </a:t>
            </a:r>
          </a:p>
          <a:p>
            <a:pPr marL="0" indent="0">
              <a:buFontTx/>
              <a:buNone/>
              <a:defRPr/>
            </a:pPr>
            <a:r>
              <a:rPr lang="de-DE" sz="2800" dirty="0"/>
              <a:t> </a:t>
            </a:r>
            <a:r>
              <a:rPr lang="de-DE" sz="2800" dirty="0" smtClean="0"/>
              <a:t>                                      </a:t>
            </a:r>
          </a:p>
          <a:p>
            <a:pPr marL="0" indent="0">
              <a:buFontTx/>
              <a:buNone/>
              <a:defRPr/>
            </a:pPr>
            <a:endParaRPr lang="de-DE" sz="28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 smtClean="0"/>
              <a:t>Nachfolgetool für CAF</a:t>
            </a:r>
            <a:endParaRPr lang="de-DE" sz="3600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 smtClean="0"/>
              <a:t>-Chancenorientierte Führung</a:t>
            </a:r>
          </a:p>
          <a:p>
            <a:pPr marL="0" indent="0">
              <a:buNone/>
            </a:pPr>
            <a:r>
              <a:rPr lang="de-DE" dirty="0" smtClean="0"/>
              <a:t>-Strategische Sensibilität</a:t>
            </a:r>
          </a:p>
          <a:p>
            <a:pPr marL="0" indent="0">
              <a:buNone/>
            </a:pPr>
            <a:r>
              <a:rPr lang="de-DE" dirty="0" smtClean="0"/>
              <a:t>-Politikgestalt. durch Design</a:t>
            </a:r>
          </a:p>
          <a:p>
            <a:pPr marL="0" indent="0">
              <a:buNone/>
            </a:pPr>
            <a:r>
              <a:rPr lang="de-DE" dirty="0" smtClean="0"/>
              <a:t>-Flexible Ressourcen</a:t>
            </a:r>
          </a:p>
          <a:p>
            <a:pPr marL="0" indent="0">
              <a:buNone/>
            </a:pPr>
            <a:r>
              <a:rPr lang="de-DE" dirty="0" smtClean="0"/>
              <a:t>-Datenbasierte Verwaltung</a:t>
            </a:r>
          </a:p>
          <a:p>
            <a:pPr marL="0" indent="0">
              <a:buNone/>
            </a:pPr>
            <a:r>
              <a:rPr lang="de-DE" dirty="0" smtClean="0"/>
              <a:t>-</a:t>
            </a:r>
            <a:r>
              <a:rPr lang="de-DE" dirty="0" err="1" smtClean="0"/>
              <a:t>Ganzh</a:t>
            </a:r>
            <a:r>
              <a:rPr lang="de-DE" dirty="0" smtClean="0"/>
              <a:t>./</a:t>
            </a:r>
            <a:r>
              <a:rPr lang="de-DE" dirty="0" err="1" smtClean="0"/>
              <a:t>koop.Aufg.erfüllung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-</a:t>
            </a:r>
            <a:r>
              <a:rPr lang="de-DE" dirty="0" err="1" smtClean="0"/>
              <a:t>Orga</a:t>
            </a:r>
            <a:r>
              <a:rPr lang="de-DE" dirty="0" smtClean="0"/>
              <a:t>. von </a:t>
            </a:r>
            <a:r>
              <a:rPr lang="de-DE" dirty="0" err="1" smtClean="0"/>
              <a:t>Komunikation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-Operationale Agilität</a:t>
            </a:r>
          </a:p>
          <a:p>
            <a:pPr marL="0" indent="0">
              <a:buNone/>
            </a:pPr>
            <a:r>
              <a:rPr lang="de-DE" dirty="0" smtClean="0"/>
              <a:t>-Service Design</a:t>
            </a:r>
          </a:p>
          <a:p>
            <a:pPr marL="0" indent="0">
              <a:buNone/>
            </a:pPr>
            <a:r>
              <a:rPr lang="de-DE" dirty="0" smtClean="0"/>
              <a:t>-</a:t>
            </a:r>
            <a:r>
              <a:rPr lang="de-DE" dirty="0" err="1" smtClean="0"/>
              <a:t>Innov</a:t>
            </a:r>
            <a:r>
              <a:rPr lang="de-DE" dirty="0" smtClean="0"/>
              <a:t>. durch Digitalisierung</a:t>
            </a:r>
          </a:p>
          <a:p>
            <a:pPr marL="0" indent="0">
              <a:buNone/>
            </a:pPr>
            <a:r>
              <a:rPr lang="de-DE" dirty="0" smtClean="0"/>
              <a:t>-Dynamic </a:t>
            </a:r>
            <a:r>
              <a:rPr lang="de-DE" dirty="0" err="1" smtClean="0"/>
              <a:t>Capabilities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-Wandelkultur 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 smtClean="0"/>
              <a:t>-Vertrauen in den Staat</a:t>
            </a:r>
          </a:p>
          <a:p>
            <a:pPr marL="0" indent="0">
              <a:buNone/>
            </a:pPr>
            <a:r>
              <a:rPr lang="de-DE" dirty="0" smtClean="0"/>
              <a:t>-Service Development</a:t>
            </a:r>
          </a:p>
          <a:p>
            <a:pPr marL="0" indent="0">
              <a:buNone/>
            </a:pPr>
            <a:r>
              <a:rPr lang="de-DE" dirty="0" smtClean="0"/>
              <a:t>-Ergebnisse staatlicher Tätigkeit</a:t>
            </a:r>
          </a:p>
          <a:p>
            <a:pPr marL="0" indent="0">
              <a:buNone/>
            </a:pPr>
            <a:r>
              <a:rPr lang="de-DE" dirty="0" smtClean="0"/>
              <a:t>-Engagierte/zufriedene MA</a:t>
            </a:r>
          </a:p>
          <a:p>
            <a:pPr marL="0" indent="0">
              <a:buNone/>
            </a:pPr>
            <a:r>
              <a:rPr lang="de-DE" dirty="0" smtClean="0"/>
              <a:t>-Kulturelle Ergebnisse </a:t>
            </a:r>
          </a:p>
          <a:p>
            <a:pPr marL="0" indent="0">
              <a:buNone/>
            </a:pPr>
            <a:r>
              <a:rPr lang="de-DE" dirty="0" smtClean="0"/>
              <a:t>-Lernbereitschaft</a:t>
            </a:r>
          </a:p>
          <a:p>
            <a:pPr marL="0" indent="0">
              <a:buNone/>
            </a:pPr>
            <a:r>
              <a:rPr lang="de-DE" dirty="0" smtClean="0"/>
              <a:t>-Wirkungen für Gemeinwohl</a:t>
            </a:r>
          </a:p>
          <a:p>
            <a:pPr marL="0" indent="0">
              <a:buNone/>
            </a:pPr>
            <a:r>
              <a:rPr lang="de-DE" dirty="0" smtClean="0"/>
              <a:t>-Resilienz, </a:t>
            </a:r>
            <a:r>
              <a:rPr lang="de-DE" dirty="0" err="1" smtClean="0"/>
              <a:t>Thrivability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                                  Hill 2017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876895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 smtClean="0"/>
              <a:t>Situative Gestaltung</a:t>
            </a:r>
            <a:br>
              <a:rPr lang="de-DE" sz="3600" dirty="0" smtClean="0"/>
            </a:b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„Wirklich innovative Ideen …laufen in der Regel sowohl der Erfahrung der Manager als auch der gängigen Meinung zuwider“.             </a:t>
            </a:r>
            <a:r>
              <a:rPr lang="de-DE" sz="2000" dirty="0" err="1" smtClean="0"/>
              <a:t>Thomke</a:t>
            </a:r>
            <a:r>
              <a:rPr lang="de-DE" sz="2000" dirty="0" smtClean="0"/>
              <a:t>/Manzi 2015</a:t>
            </a:r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r>
              <a:rPr lang="de-DE" dirty="0" smtClean="0"/>
              <a:t>Sie sind weder nach klassischen Maßstäben voraussehbar   noch    kontrollierbar.</a:t>
            </a:r>
          </a:p>
          <a:p>
            <a:pPr marL="0" indent="0">
              <a:buNone/>
            </a:pPr>
            <a:r>
              <a:rPr lang="de-DE" dirty="0" smtClean="0"/>
              <a:t>Das gilt für die gesetzliche Programmierung ebenso</a:t>
            </a:r>
          </a:p>
          <a:p>
            <a:pPr marL="0" indent="0">
              <a:buNone/>
            </a:pPr>
            <a:r>
              <a:rPr lang="de-DE" dirty="0" smtClean="0"/>
              <a:t>wie für die Kontrolle </a:t>
            </a:r>
          </a:p>
          <a:p>
            <a:pPr marL="0" indent="0">
              <a:buNone/>
            </a:pPr>
            <a:r>
              <a:rPr lang="de-DE" dirty="0" smtClean="0"/>
              <a:t>durch Gerichte und  Rechnungshöfe!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203644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 smtClean="0"/>
              <a:t>Fragestellung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/>
              <a:t>„Fail </a:t>
            </a:r>
            <a:r>
              <a:rPr lang="de-DE" dirty="0" err="1" smtClean="0"/>
              <a:t>often</a:t>
            </a:r>
            <a:r>
              <a:rPr lang="de-DE" dirty="0" smtClean="0"/>
              <a:t>, </a:t>
            </a:r>
            <a:r>
              <a:rPr lang="de-DE" dirty="0" err="1" smtClean="0"/>
              <a:t>fail</a:t>
            </a:r>
            <a:r>
              <a:rPr lang="de-DE" dirty="0" smtClean="0"/>
              <a:t> </a:t>
            </a:r>
            <a:r>
              <a:rPr lang="de-DE" dirty="0" err="1" smtClean="0"/>
              <a:t>early</a:t>
            </a:r>
            <a:r>
              <a:rPr lang="de-DE" dirty="0" smtClean="0"/>
              <a:t>“ als Start-up-Maxime </a:t>
            </a:r>
          </a:p>
          <a:p>
            <a:pPr marL="0" indent="0">
              <a:buNone/>
            </a:pPr>
            <a:r>
              <a:rPr lang="de-DE" dirty="0"/>
              <a:t>i</a:t>
            </a:r>
            <a:r>
              <a:rPr lang="de-DE" dirty="0" smtClean="0"/>
              <a:t>m öffentlichen Sektor? Wegen der „VUCA-World“?</a:t>
            </a:r>
          </a:p>
          <a:p>
            <a:pPr marL="0" indent="0">
              <a:buNone/>
            </a:pPr>
            <a:r>
              <a:rPr lang="de-DE" dirty="0" smtClean="0"/>
              <a:t>Ziel der Experimente ist das Lernen. Wenn am Ende eine neue, nützliche Lösung herauskommt, ok?</a:t>
            </a:r>
          </a:p>
          <a:p>
            <a:pPr marL="0" indent="0">
              <a:buNone/>
            </a:pPr>
            <a:r>
              <a:rPr lang="de-DE" dirty="0" smtClean="0"/>
              <a:t>Aber „Fehlerfreundlichkeit“ kann auch in Sackgasse führen.</a:t>
            </a:r>
          </a:p>
          <a:p>
            <a:pPr marL="0" indent="0">
              <a:buNone/>
            </a:pPr>
            <a:r>
              <a:rPr lang="de-DE" dirty="0" smtClean="0"/>
              <a:t>Wird dann Steuergeld „verbraten“?</a:t>
            </a:r>
          </a:p>
          <a:p>
            <a:pPr marL="0" indent="0">
              <a:buNone/>
            </a:pPr>
            <a:r>
              <a:rPr lang="de-DE" dirty="0" smtClean="0"/>
              <a:t>Wann ist experimentelles Verwaltungshandeln „wirtschaftlich“?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872835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/>
              <a:t>2</a:t>
            </a:r>
            <a:r>
              <a:rPr lang="de-DE" sz="3600" dirty="0" smtClean="0"/>
              <a:t> Arten von Experimenten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i="1" dirty="0" smtClean="0"/>
              <a:t>Konvergent/geschlossen</a:t>
            </a:r>
          </a:p>
          <a:p>
            <a:pPr marL="0" indent="0">
              <a:buNone/>
            </a:pPr>
            <a:endParaRPr lang="de-DE" i="1" dirty="0"/>
          </a:p>
          <a:p>
            <a:pPr>
              <a:buFontTx/>
              <a:buChar char="-"/>
            </a:pPr>
            <a:r>
              <a:rPr lang="de-DE" dirty="0" smtClean="0"/>
              <a:t>Formelles Design</a:t>
            </a:r>
          </a:p>
          <a:p>
            <a:pPr>
              <a:buFontTx/>
              <a:buChar char="-"/>
            </a:pPr>
            <a:r>
              <a:rPr lang="de-DE" dirty="0" smtClean="0"/>
              <a:t>Test vermutet. Ursache</a:t>
            </a:r>
          </a:p>
          <a:p>
            <a:pPr>
              <a:buFontTx/>
              <a:buChar char="-"/>
            </a:pPr>
            <a:r>
              <a:rPr lang="de-DE" dirty="0" smtClean="0"/>
              <a:t>Überprüfbare Prognose</a:t>
            </a:r>
          </a:p>
          <a:p>
            <a:pPr>
              <a:buFontTx/>
              <a:buChar char="-"/>
            </a:pPr>
            <a:r>
              <a:rPr lang="de-DE" dirty="0" smtClean="0"/>
              <a:t>Variablen, Kausalität</a:t>
            </a:r>
          </a:p>
          <a:p>
            <a:pPr>
              <a:buFontTx/>
              <a:buChar char="-"/>
            </a:pPr>
            <a:r>
              <a:rPr lang="de-DE" dirty="0" smtClean="0"/>
              <a:t>Bestätigend</a:t>
            </a:r>
          </a:p>
          <a:p>
            <a:pPr>
              <a:buFontTx/>
              <a:buChar char="-"/>
            </a:pPr>
            <a:r>
              <a:rPr lang="de-DE" dirty="0" smtClean="0"/>
              <a:t>Optimierung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i="1" dirty="0" smtClean="0"/>
              <a:t>Divergent/offen</a:t>
            </a:r>
          </a:p>
          <a:p>
            <a:pPr marL="0" indent="0">
              <a:buNone/>
            </a:pPr>
            <a:endParaRPr lang="de-DE" i="1" dirty="0"/>
          </a:p>
          <a:p>
            <a:pPr>
              <a:buFontTx/>
              <a:buChar char="-"/>
            </a:pPr>
            <a:r>
              <a:rPr lang="de-DE" dirty="0" smtClean="0"/>
              <a:t>Informelles Design</a:t>
            </a:r>
          </a:p>
          <a:p>
            <a:pPr>
              <a:buFontTx/>
              <a:buChar char="-"/>
            </a:pPr>
            <a:r>
              <a:rPr lang="de-DE" dirty="0" smtClean="0"/>
              <a:t>Unbek. Menge Fragen</a:t>
            </a:r>
          </a:p>
          <a:p>
            <a:pPr>
              <a:buFontTx/>
              <a:buChar char="-"/>
            </a:pPr>
            <a:r>
              <a:rPr lang="de-DE" dirty="0" smtClean="0"/>
              <a:t>Problem, Nutzen</a:t>
            </a:r>
          </a:p>
          <a:p>
            <a:pPr>
              <a:buFontTx/>
              <a:buChar char="-"/>
            </a:pPr>
            <a:r>
              <a:rPr lang="de-DE" dirty="0" smtClean="0"/>
              <a:t>Überraschungen</a:t>
            </a:r>
          </a:p>
          <a:p>
            <a:pPr>
              <a:buFontTx/>
              <a:buChar char="-"/>
            </a:pPr>
            <a:r>
              <a:rPr lang="de-DE" dirty="0" smtClean="0"/>
              <a:t>Erforschend</a:t>
            </a:r>
          </a:p>
          <a:p>
            <a:pPr>
              <a:buFontTx/>
              <a:buChar char="-"/>
            </a:pPr>
            <a:r>
              <a:rPr lang="de-DE" dirty="0" smtClean="0"/>
              <a:t>Ideengenerierung</a:t>
            </a:r>
          </a:p>
          <a:p>
            <a:pPr marL="0" indent="0">
              <a:buNone/>
            </a:pPr>
            <a:r>
              <a:rPr lang="de-DE" sz="1800" dirty="0" smtClean="0"/>
              <a:t>         </a:t>
            </a:r>
            <a:r>
              <a:rPr lang="de-DE" sz="1800" dirty="0" err="1" smtClean="0"/>
              <a:t>Thomke</a:t>
            </a:r>
            <a:r>
              <a:rPr lang="de-DE" sz="1800" dirty="0" smtClean="0"/>
              <a:t>/Manzi 2015, Rogers 2016</a:t>
            </a:r>
          </a:p>
          <a:p>
            <a:pPr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89957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 smtClean="0"/>
              <a:t>Prüfung divergenter Experimente</a:t>
            </a:r>
            <a:br>
              <a:rPr lang="de-DE" sz="3600" dirty="0" smtClean="0"/>
            </a:br>
            <a:r>
              <a:rPr lang="de-DE" sz="3600" dirty="0" smtClean="0"/>
              <a:t>durch Rechnungshöfe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de-DE" dirty="0" smtClean="0"/>
              <a:t>Ist die Fragestellung (Challenge) 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notwendig, plausibel, nachvollziehbar?</a:t>
            </a:r>
          </a:p>
          <a:p>
            <a:pPr marL="0" indent="0">
              <a:buNone/>
            </a:pPr>
            <a:r>
              <a:rPr lang="de-DE" dirty="0" smtClean="0"/>
              <a:t>- Gibt es keinen klassischen Weg der E-Findung?</a:t>
            </a:r>
          </a:p>
          <a:p>
            <a:pPr>
              <a:buFontTx/>
              <a:buChar char="-"/>
            </a:pPr>
            <a:r>
              <a:rPr lang="de-DE" dirty="0" smtClean="0"/>
              <a:t>Sind alle Stakeholder einbezogen?</a:t>
            </a:r>
          </a:p>
          <a:p>
            <a:pPr>
              <a:buFontTx/>
              <a:buChar char="-"/>
            </a:pPr>
            <a:r>
              <a:rPr lang="de-DE" dirty="0" smtClean="0"/>
              <a:t>Sind die Methoden anerkannt?</a:t>
            </a:r>
          </a:p>
          <a:p>
            <a:pPr>
              <a:buFontTx/>
              <a:buChar char="-"/>
            </a:pPr>
            <a:r>
              <a:rPr lang="de-DE" dirty="0" smtClean="0"/>
              <a:t>Wird aus Fehlern gelernt? (Kluges Scheitern?)</a:t>
            </a:r>
          </a:p>
          <a:p>
            <a:pPr>
              <a:buFontTx/>
              <a:buChar char="-"/>
            </a:pPr>
            <a:r>
              <a:rPr lang="de-DE" dirty="0" smtClean="0"/>
              <a:t>Ist die (Zwischen-)Lösung funktionsfähig/nutzerorientiert?</a:t>
            </a:r>
          </a:p>
          <a:p>
            <a:pPr>
              <a:buFontTx/>
              <a:buChar char="-"/>
            </a:pPr>
            <a:r>
              <a:rPr lang="de-DE" dirty="0" smtClean="0"/>
              <a:t>Ist ein Nutzen i. w. S. vorhanden?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243393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 smtClean="0"/>
              <a:t>Nutzen des Experimentierens</a:t>
            </a:r>
            <a:br>
              <a:rPr lang="de-DE" sz="3600" dirty="0" smtClean="0"/>
            </a:br>
            <a:r>
              <a:rPr lang="de-DE" sz="2400" dirty="0" smtClean="0"/>
              <a:t>- </a:t>
            </a:r>
            <a:r>
              <a:rPr lang="de-DE" sz="2400" dirty="0"/>
              <a:t>W</a:t>
            </a:r>
            <a:r>
              <a:rPr lang="de-DE" sz="2400" dirty="0" smtClean="0"/>
              <a:t>irtschaftlichkeit/Wirksamkeit-</a:t>
            </a:r>
            <a:endParaRPr lang="de-DE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de-DE" dirty="0" smtClean="0"/>
              <a:t>Wurde eine bekannte Problemlösung verbessert?</a:t>
            </a:r>
          </a:p>
          <a:p>
            <a:pPr>
              <a:buFontTx/>
              <a:buChar char="-"/>
            </a:pPr>
            <a:r>
              <a:rPr lang="de-DE" dirty="0" smtClean="0"/>
              <a:t>Entstand ein neuer Gebrauchswert 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(evtl. für neuen Bedarf)?</a:t>
            </a:r>
          </a:p>
          <a:p>
            <a:pPr>
              <a:buFontTx/>
              <a:buChar char="-"/>
            </a:pPr>
            <a:r>
              <a:rPr lang="de-DE" dirty="0" smtClean="0"/>
              <a:t>Entstand ein („Kollateral“-)Nutzen, ein glücklicher 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Zufall („</a:t>
            </a:r>
            <a:r>
              <a:rPr lang="de-DE" dirty="0" err="1" smtClean="0"/>
              <a:t>serendipity</a:t>
            </a:r>
            <a:r>
              <a:rPr lang="de-DE" dirty="0" smtClean="0"/>
              <a:t>“)?</a:t>
            </a:r>
          </a:p>
          <a:p>
            <a:pPr>
              <a:buFontTx/>
              <a:buChar char="-"/>
            </a:pPr>
            <a:r>
              <a:rPr lang="de-DE" dirty="0" smtClean="0"/>
              <a:t>Wurde der Lösungsraum durch Optionenvielfalt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erweitert, </a:t>
            </a:r>
            <a:r>
              <a:rPr lang="de-DE" dirty="0" err="1"/>
              <a:t>A</a:t>
            </a:r>
            <a:r>
              <a:rPr lang="de-DE" dirty="0" err="1" smtClean="0"/>
              <a:t>nschlußfähigkeit</a:t>
            </a:r>
            <a:r>
              <a:rPr lang="de-DE" dirty="0" smtClean="0"/>
              <a:t> geschaffen?</a:t>
            </a:r>
          </a:p>
          <a:p>
            <a:pPr>
              <a:buFontTx/>
              <a:buChar char="-"/>
            </a:pPr>
            <a:r>
              <a:rPr lang="de-DE" dirty="0" smtClean="0"/>
              <a:t>Wurde aus Fehlern gelernt? (Kluges Scheitern?)</a:t>
            </a:r>
          </a:p>
          <a:p>
            <a:pPr>
              <a:buFontTx/>
              <a:buChar char="-"/>
            </a:pPr>
            <a:r>
              <a:rPr lang="de-DE" dirty="0" smtClean="0"/>
              <a:t>Toleranz/</a:t>
            </a:r>
            <a:r>
              <a:rPr lang="de-DE" dirty="0"/>
              <a:t>S</a:t>
            </a:r>
            <a:r>
              <a:rPr lang="de-DE" dirty="0" smtClean="0"/>
              <a:t>pielraum wegen Experimentalcharakters?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(exekutiver Funktionsvorbehalt bei neuen Lagen?)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79735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 smtClean="0"/>
              <a:t>Fazit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/>
              <a:t>Wenn sich im </a:t>
            </a:r>
            <a:r>
              <a:rPr lang="de-DE" dirty="0"/>
              <a:t>H</a:t>
            </a:r>
            <a:r>
              <a:rPr lang="de-DE" dirty="0" smtClean="0"/>
              <a:t>inblick auf Digitalisierung und </a:t>
            </a:r>
            <a:r>
              <a:rPr lang="de-DE" dirty="0"/>
              <a:t>I</a:t>
            </a:r>
            <a:r>
              <a:rPr lang="de-DE" dirty="0" smtClean="0"/>
              <a:t>nnovation </a:t>
            </a:r>
          </a:p>
          <a:p>
            <a:pPr marL="0" indent="0">
              <a:buNone/>
            </a:pPr>
            <a:r>
              <a:rPr lang="de-DE" dirty="0" smtClean="0"/>
              <a:t>die Methoden des Verwaltungshandelns </a:t>
            </a:r>
          </a:p>
          <a:p>
            <a:pPr marL="0" indent="0">
              <a:buNone/>
            </a:pPr>
            <a:r>
              <a:rPr lang="de-DE" dirty="0" smtClean="0"/>
              <a:t>in </a:t>
            </a:r>
            <a:r>
              <a:rPr lang="de-DE" dirty="0"/>
              <a:t>R</a:t>
            </a:r>
            <a:r>
              <a:rPr lang="de-DE" dirty="0" smtClean="0"/>
              <a:t>ichtung Agilität (Flexibilität und Geschwindigkeit) erweitern,</a:t>
            </a:r>
          </a:p>
          <a:p>
            <a:pPr marL="0" indent="0">
              <a:buNone/>
            </a:pPr>
            <a:r>
              <a:rPr lang="de-DE" dirty="0" smtClean="0"/>
              <a:t>um auf die „VUCA-</a:t>
            </a:r>
            <a:r>
              <a:rPr lang="de-DE" dirty="0"/>
              <a:t>W</a:t>
            </a:r>
            <a:r>
              <a:rPr lang="de-DE" dirty="0" smtClean="0"/>
              <a:t>orld“ </a:t>
            </a:r>
          </a:p>
          <a:p>
            <a:pPr marL="0" indent="0">
              <a:buNone/>
            </a:pPr>
            <a:r>
              <a:rPr lang="de-DE" dirty="0"/>
              <a:t>a</a:t>
            </a:r>
            <a:r>
              <a:rPr lang="de-DE" dirty="0" smtClean="0"/>
              <a:t>ngemessen reagieren zu können,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m</a:t>
            </a:r>
            <a:r>
              <a:rPr lang="de-DE" dirty="0" smtClean="0"/>
              <a:t>uss das Rechtssystem dafür Leitplanken liefern. </a:t>
            </a:r>
          </a:p>
          <a:p>
            <a:pPr marL="0" indent="0">
              <a:buNone/>
            </a:pPr>
            <a:r>
              <a:rPr lang="de-DE" dirty="0" smtClean="0"/>
              <a:t>Lassen Sie uns gemeinsam daran arbeiten!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55782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 smtClean="0"/>
              <a:t>Literatur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de-DE" dirty="0" smtClean="0"/>
              <a:t>Hill, Wirksam verwalten – Agilität als Paradigma der Veränderung, in: Verwaltungs-Archiv 2015, S. 337 – 406</a:t>
            </a:r>
          </a:p>
          <a:p>
            <a:pPr>
              <a:buFontTx/>
              <a:buChar char="-"/>
            </a:pPr>
            <a:r>
              <a:rPr lang="de-DE" dirty="0" smtClean="0"/>
              <a:t>Hill, Die </a:t>
            </a:r>
            <a:r>
              <a:rPr lang="de-DE" dirty="0"/>
              <a:t>K</a:t>
            </a:r>
            <a:r>
              <a:rPr lang="de-DE" dirty="0" smtClean="0"/>
              <a:t>unst des </a:t>
            </a:r>
            <a:r>
              <a:rPr lang="de-DE" dirty="0"/>
              <a:t>E</a:t>
            </a:r>
            <a:r>
              <a:rPr lang="de-DE" dirty="0" smtClean="0"/>
              <a:t>ntscheidens – Neue Strategien für veränderte Umwelten, in: Die Öffentliche Verwaltung 2017, S. 433 – 443</a:t>
            </a:r>
          </a:p>
          <a:p>
            <a:pPr>
              <a:buFontTx/>
              <a:buChar char="-"/>
            </a:pPr>
            <a:r>
              <a:rPr lang="de-DE" dirty="0" smtClean="0"/>
              <a:t>Hill, Agiles Verwaltungshandeln im Rechtsstaat, in: Die Öffentliche Verwaltung 2018, S. 497 -504</a:t>
            </a:r>
          </a:p>
          <a:p>
            <a:pPr>
              <a:buFontTx/>
              <a:buChar char="-"/>
            </a:pPr>
            <a:r>
              <a:rPr lang="de-DE" dirty="0" smtClean="0"/>
              <a:t>Hill, </a:t>
            </a:r>
            <a:r>
              <a:rPr lang="de-DE" dirty="0"/>
              <a:t>E</a:t>
            </a:r>
            <a:r>
              <a:rPr lang="de-DE" dirty="0" smtClean="0"/>
              <a:t>mpfehlungen für die Verwaltungspraxis in Zeiten von Unsicherheit und Nichtwissen, in: Verwaltung &amp; Management 2018, S. 161 – 166</a:t>
            </a:r>
          </a:p>
          <a:p>
            <a:pPr>
              <a:buFontTx/>
              <a:buChar char="-"/>
            </a:pPr>
            <a:r>
              <a:rPr lang="de-DE" dirty="0" smtClean="0"/>
              <a:t>Hill, Prüfung situativ-experimentellen Verwaltungshandelns, in: Deutsches Verwaltungsblatt 2018, S. 1185 - 1190</a:t>
            </a:r>
          </a:p>
          <a:p>
            <a:pPr>
              <a:buFontTx/>
              <a:buChar char="-"/>
            </a:pPr>
            <a:endParaRPr lang="de-DE" dirty="0" smtClean="0"/>
          </a:p>
          <a:p>
            <a:pPr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79582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 smtClean="0"/>
              <a:t>Verschiedene Kontexte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de-DE" i="1" dirty="0" smtClean="0"/>
              <a:t>Einfache Zusammenhänge:</a:t>
            </a:r>
          </a:p>
          <a:p>
            <a:pPr marL="0" indent="0">
              <a:buNone/>
            </a:pPr>
            <a:r>
              <a:rPr lang="de-DE" dirty="0" smtClean="0"/>
              <a:t>Stabile Lage, klare Kausalität, richtige Antwort</a:t>
            </a:r>
          </a:p>
          <a:p>
            <a:pPr>
              <a:buFontTx/>
              <a:buChar char="-"/>
            </a:pPr>
            <a:r>
              <a:rPr lang="de-DE" i="1" dirty="0" smtClean="0"/>
              <a:t>Komplizierte Zusammenhänge:</a:t>
            </a:r>
          </a:p>
          <a:p>
            <a:pPr marL="0" indent="0">
              <a:buNone/>
            </a:pPr>
            <a:r>
              <a:rPr lang="de-DE" dirty="0" smtClean="0"/>
              <a:t>Kausalität zu entdecken, mehrere richtige Antworten</a:t>
            </a:r>
          </a:p>
          <a:p>
            <a:pPr>
              <a:buFontTx/>
              <a:buChar char="-"/>
            </a:pPr>
            <a:r>
              <a:rPr lang="de-DE" i="1" dirty="0" smtClean="0"/>
              <a:t>Komplexe Zusammenhänge:</a:t>
            </a:r>
          </a:p>
          <a:p>
            <a:pPr marL="0" indent="0">
              <a:buNone/>
            </a:pPr>
            <a:r>
              <a:rPr lang="de-DE" dirty="0" smtClean="0"/>
              <a:t>Steter Wandel, Unbekanntes, Muster</a:t>
            </a:r>
          </a:p>
          <a:p>
            <a:pPr>
              <a:buFontTx/>
              <a:buChar char="-"/>
            </a:pPr>
            <a:r>
              <a:rPr lang="de-DE" i="1" dirty="0" smtClean="0"/>
              <a:t>Chaotische Zusammenhänge:</a:t>
            </a:r>
          </a:p>
          <a:p>
            <a:pPr marL="0" indent="0">
              <a:buNone/>
            </a:pPr>
            <a:r>
              <a:rPr lang="de-DE" dirty="0" smtClean="0"/>
              <a:t>Unruhe, unverständlich, keine Muster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                                                     </a:t>
            </a:r>
            <a:r>
              <a:rPr lang="de-DE" sz="2000" dirty="0" err="1" smtClean="0"/>
              <a:t>Snowden</a:t>
            </a:r>
            <a:r>
              <a:rPr lang="de-DE" sz="2000" dirty="0" smtClean="0"/>
              <a:t>/Boone HBM 2007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688153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 smtClean="0"/>
              <a:t>Komplementarität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„Die klassische Verwaltung wird nicht zum „Start-up-</a:t>
            </a:r>
            <a:r>
              <a:rPr lang="de-DE" dirty="0" err="1" smtClean="0"/>
              <a:t>Government</a:t>
            </a:r>
            <a:r>
              <a:rPr lang="de-DE" dirty="0" smtClean="0"/>
              <a:t>“ werden. </a:t>
            </a:r>
          </a:p>
          <a:p>
            <a:pPr marL="0" indent="0">
              <a:buNone/>
            </a:pPr>
            <a:r>
              <a:rPr lang="de-DE" dirty="0" smtClean="0"/>
              <a:t>Gerade das Nebeneinander von klassischen „Expertenbürokratien“ und experimentellen Organisationen </a:t>
            </a:r>
          </a:p>
          <a:p>
            <a:pPr marL="0" indent="0">
              <a:buNone/>
            </a:pPr>
            <a:r>
              <a:rPr lang="de-DE" dirty="0" smtClean="0"/>
              <a:t>schafft die notwendige Vielfalt und Komplementarität, die angesichts der </a:t>
            </a:r>
            <a:r>
              <a:rPr lang="de-DE" dirty="0"/>
              <a:t>K</a:t>
            </a:r>
            <a:r>
              <a:rPr lang="de-DE" dirty="0" smtClean="0"/>
              <a:t>omplexität der Probleme erforderlich ist.“</a:t>
            </a:r>
          </a:p>
          <a:p>
            <a:pPr marL="0" indent="0">
              <a:buNone/>
            </a:pPr>
            <a:r>
              <a:rPr lang="de-DE" sz="2000" dirty="0" smtClean="0"/>
              <a:t>                                                                                              Hill 2016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854314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2800" dirty="0" smtClean="0"/>
              <a:t>„Nicht immer, aber immer öfter“</a:t>
            </a:r>
            <a:br>
              <a:rPr lang="de-DE" sz="2800" dirty="0" smtClean="0"/>
            </a:br>
            <a:r>
              <a:rPr lang="de-DE" sz="3600" dirty="0" smtClean="0"/>
              <a:t>Management des Ungewissen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/>
              <a:t>Man weiß vorher nicht,</a:t>
            </a:r>
          </a:p>
          <a:p>
            <a:pPr>
              <a:buFontTx/>
              <a:buChar char="-"/>
            </a:pPr>
            <a:r>
              <a:rPr lang="de-DE" dirty="0"/>
              <a:t>w</a:t>
            </a:r>
            <a:r>
              <a:rPr lang="de-DE" dirty="0" smtClean="0"/>
              <a:t>elche Daten zusammengeführt werden</a:t>
            </a:r>
          </a:p>
          <a:p>
            <a:pPr>
              <a:buFontTx/>
              <a:buChar char="-"/>
            </a:pPr>
            <a:r>
              <a:rPr lang="de-DE" dirty="0"/>
              <a:t>w</a:t>
            </a:r>
            <a:r>
              <a:rPr lang="de-DE" dirty="0" smtClean="0"/>
              <a:t>elche Projektverläufe es geben wird</a:t>
            </a:r>
          </a:p>
          <a:p>
            <a:pPr>
              <a:buFontTx/>
              <a:buChar char="-"/>
            </a:pPr>
            <a:r>
              <a:rPr lang="de-DE" dirty="0"/>
              <a:t>w</a:t>
            </a:r>
            <a:r>
              <a:rPr lang="de-DE" dirty="0" smtClean="0"/>
              <a:t>elche </a:t>
            </a:r>
            <a:r>
              <a:rPr lang="de-DE" dirty="0"/>
              <a:t>I</a:t>
            </a:r>
            <a:r>
              <a:rPr lang="de-DE" dirty="0" smtClean="0"/>
              <a:t>nnovationen entstehen</a:t>
            </a:r>
          </a:p>
          <a:p>
            <a:pPr>
              <a:buFontTx/>
              <a:buChar char="-"/>
            </a:pPr>
            <a:r>
              <a:rPr lang="de-DE" dirty="0"/>
              <a:t>w</a:t>
            </a:r>
            <a:r>
              <a:rPr lang="de-DE" dirty="0" smtClean="0"/>
              <a:t>elches Produkt die </a:t>
            </a:r>
            <a:r>
              <a:rPr lang="de-DE" dirty="0" smtClean="0"/>
              <a:t>gewünschte Funktion </a:t>
            </a:r>
            <a:r>
              <a:rPr lang="de-DE" dirty="0" smtClean="0"/>
              <a:t>erfüllt</a:t>
            </a:r>
          </a:p>
          <a:p>
            <a:pPr marL="0" indent="0">
              <a:buNone/>
            </a:pPr>
            <a:r>
              <a:rPr lang="de-DE" dirty="0" smtClean="0"/>
              <a:t>Deshalb:</a:t>
            </a:r>
          </a:p>
          <a:p>
            <a:pPr marL="0" indent="0">
              <a:buNone/>
            </a:pPr>
            <a:r>
              <a:rPr lang="de-DE" dirty="0" smtClean="0"/>
              <a:t>- Challenge/</a:t>
            </a:r>
            <a:r>
              <a:rPr lang="de-DE" dirty="0" err="1" smtClean="0"/>
              <a:t>Purpose</a:t>
            </a:r>
            <a:r>
              <a:rPr lang="de-DE" dirty="0" smtClean="0"/>
              <a:t> statt fixe Ziele</a:t>
            </a:r>
          </a:p>
          <a:p>
            <a:pPr>
              <a:buFontTx/>
              <a:buChar char="-"/>
            </a:pPr>
            <a:r>
              <a:rPr lang="de-DE" dirty="0" smtClean="0"/>
              <a:t>Iterative Verfahren mit Lernschleifen statt Fehlern</a:t>
            </a:r>
          </a:p>
          <a:p>
            <a:pPr>
              <a:buFontTx/>
              <a:buChar char="-"/>
            </a:pPr>
            <a:r>
              <a:rPr lang="de-DE" dirty="0" smtClean="0"/>
              <a:t>Kooperation mit Auftraggeber/Kunden</a:t>
            </a:r>
          </a:p>
          <a:p>
            <a:pPr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50962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z="3600" dirty="0" smtClean="0"/>
              <a:t>Agentur für </a:t>
            </a:r>
            <a:r>
              <a:rPr lang="de-DE" sz="3600" dirty="0"/>
              <a:t>I</a:t>
            </a:r>
            <a:r>
              <a:rPr lang="de-DE" sz="3600" dirty="0" smtClean="0"/>
              <a:t>nnovation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sz="2800" dirty="0" smtClean="0"/>
              <a:t>in der Cybersicherheit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/>
              <a:t>„...d. h., wir investieren ganz am </a:t>
            </a:r>
            <a:r>
              <a:rPr lang="de-DE" dirty="0"/>
              <a:t>A</a:t>
            </a:r>
            <a:r>
              <a:rPr lang="de-DE" dirty="0" smtClean="0"/>
              <a:t>nfang in Forschungsvorhaben, von denen wir nicht wissen, </a:t>
            </a:r>
          </a:p>
          <a:p>
            <a:pPr marL="0" indent="0">
              <a:buNone/>
            </a:pPr>
            <a:r>
              <a:rPr lang="de-DE" dirty="0" smtClean="0"/>
              <a:t>ob sie am Schluss ein Erfolg sein werden…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…Wir rechnen damit, dass ein Teil der Forschungsvorhaben auch scheitern wird,</a:t>
            </a:r>
          </a:p>
          <a:p>
            <a:pPr marL="0" indent="0">
              <a:buNone/>
            </a:pPr>
            <a:r>
              <a:rPr lang="de-DE" dirty="0"/>
              <a:t>a</a:t>
            </a:r>
            <a:r>
              <a:rPr lang="de-DE" dirty="0" smtClean="0"/>
              <a:t>ber dass Andere uns einen technologischen Vorsprung dann auch geben werden, den wir dringend brauchen.“</a:t>
            </a:r>
          </a:p>
          <a:p>
            <a:pPr marL="0" indent="0">
              <a:buNone/>
            </a:pPr>
            <a:r>
              <a:rPr lang="de-DE" sz="2000" dirty="0" smtClean="0"/>
              <a:t>                                      BM von der Leyen, Pressekonferenz am 30. 8. 2018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230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 smtClean="0"/>
              <a:t>Agentur für Sprunginnovationen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/>
              <a:t>„Damit die </a:t>
            </a:r>
            <a:r>
              <a:rPr lang="de-DE" dirty="0"/>
              <a:t>I</a:t>
            </a:r>
            <a:r>
              <a:rPr lang="de-DE" dirty="0" smtClean="0"/>
              <a:t>nnovationsmanager… müssen sie schnell und agil handeln können.</a:t>
            </a:r>
          </a:p>
          <a:p>
            <a:pPr marL="0" indent="0">
              <a:buNone/>
            </a:pPr>
            <a:r>
              <a:rPr lang="de-DE" dirty="0" smtClean="0"/>
              <a:t>Hierfür sollen einerseits bewährte </a:t>
            </a:r>
            <a:r>
              <a:rPr lang="de-DE" dirty="0"/>
              <a:t>I</a:t>
            </a:r>
            <a:r>
              <a:rPr lang="de-DE" dirty="0" smtClean="0"/>
              <a:t>nstrumentarien genutzt  und auf ihre „zweckmäßige Flexibilisierung“ hin geprüft werden.</a:t>
            </a:r>
          </a:p>
          <a:p>
            <a:pPr marL="0" indent="0">
              <a:buNone/>
            </a:pPr>
            <a:r>
              <a:rPr lang="de-DE" dirty="0" smtClean="0"/>
              <a:t>Andererseits werden speziell auf den Sinn und Zweck der Agentur zugeschnittene Regelwerke und Bewirtschaftungsgrundsätze geschaffen, welche die funktionale </a:t>
            </a:r>
            <a:r>
              <a:rPr lang="de-DE" dirty="0"/>
              <a:t>A</a:t>
            </a:r>
            <a:r>
              <a:rPr lang="de-DE" dirty="0" smtClean="0"/>
              <a:t>lleinstellung der Agentur durch Randbedingungen für flexibles und effektives Handeln ergänzen.“                            </a:t>
            </a:r>
            <a:r>
              <a:rPr lang="de-DE" sz="2000" dirty="0" smtClean="0"/>
              <a:t>BMBF , August 2018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261652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 smtClean="0"/>
              <a:t>Bewegung in der Verwaltung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lang="de-DE" dirty="0" smtClean="0"/>
              <a:t>Agentur für Sprunginnovationen</a:t>
            </a:r>
          </a:p>
          <a:p>
            <a:pPr>
              <a:buFontTx/>
              <a:buChar char="-"/>
            </a:pPr>
            <a:r>
              <a:rPr lang="de-DE" dirty="0" smtClean="0"/>
              <a:t>Agentur für Innovation in der Cybersicherheit</a:t>
            </a:r>
          </a:p>
          <a:p>
            <a:pPr>
              <a:buFontTx/>
              <a:buChar char="-"/>
            </a:pPr>
            <a:r>
              <a:rPr lang="de-DE" dirty="0" smtClean="0"/>
              <a:t>Mobile </a:t>
            </a:r>
            <a:r>
              <a:rPr lang="de-DE" dirty="0"/>
              <a:t>E</a:t>
            </a:r>
            <a:r>
              <a:rPr lang="de-DE" dirty="0" smtClean="0"/>
              <a:t>insatztrupps mit eigenem Budget</a:t>
            </a:r>
          </a:p>
          <a:p>
            <a:pPr>
              <a:buFontTx/>
              <a:buChar char="-"/>
            </a:pPr>
            <a:r>
              <a:rPr lang="de-DE" dirty="0" smtClean="0"/>
              <a:t>Einsatzdispositive, entwicklungsnahe Erprobung</a:t>
            </a:r>
          </a:p>
          <a:p>
            <a:pPr>
              <a:buFontTx/>
              <a:buChar char="-"/>
            </a:pPr>
            <a:r>
              <a:rPr lang="de-DE" dirty="0" smtClean="0"/>
              <a:t>Denkfabrik Digitale Gesellschaft</a:t>
            </a:r>
          </a:p>
          <a:p>
            <a:pPr>
              <a:buFontTx/>
              <a:buChar char="-"/>
            </a:pPr>
            <a:r>
              <a:rPr lang="de-DE" dirty="0" smtClean="0"/>
              <a:t>FITKO/E-</a:t>
            </a:r>
            <a:r>
              <a:rPr lang="de-DE" dirty="0" err="1" smtClean="0"/>
              <a:t>Government</a:t>
            </a:r>
            <a:r>
              <a:rPr lang="de-DE" dirty="0" smtClean="0"/>
              <a:t>-Agentur</a:t>
            </a:r>
          </a:p>
          <a:p>
            <a:pPr>
              <a:buFontTx/>
              <a:buChar char="-"/>
            </a:pPr>
            <a:r>
              <a:rPr lang="de-DE" dirty="0" smtClean="0"/>
              <a:t>Joint Innovation Lab, Schleswig-Holstein</a:t>
            </a:r>
          </a:p>
          <a:p>
            <a:pPr>
              <a:buFontTx/>
              <a:buChar char="-"/>
            </a:pPr>
            <a:r>
              <a:rPr lang="de-DE" dirty="0" err="1" smtClean="0"/>
              <a:t>GovLab</a:t>
            </a:r>
            <a:r>
              <a:rPr lang="de-DE" dirty="0" smtClean="0"/>
              <a:t> Bezirksregierung Arnsberg</a:t>
            </a:r>
          </a:p>
          <a:p>
            <a:pPr>
              <a:buFontTx/>
              <a:buChar char="-"/>
            </a:pPr>
            <a:r>
              <a:rPr lang="de-DE" dirty="0" smtClean="0"/>
              <a:t>Speyer </a:t>
            </a:r>
            <a:r>
              <a:rPr lang="de-DE" dirty="0"/>
              <a:t>I</a:t>
            </a:r>
            <a:r>
              <a:rPr lang="de-DE" dirty="0" smtClean="0"/>
              <a:t>nnovation Lab, Forum Agile Verwaltung</a:t>
            </a:r>
          </a:p>
          <a:p>
            <a:pPr>
              <a:buFontTx/>
              <a:buChar char="-"/>
            </a:pPr>
            <a:r>
              <a:rPr lang="de-DE" dirty="0" err="1" smtClean="0"/>
              <a:t>GovLab</a:t>
            </a:r>
            <a:r>
              <a:rPr lang="de-DE" dirty="0" smtClean="0"/>
              <a:t> </a:t>
            </a:r>
            <a:r>
              <a:rPr lang="de-DE" dirty="0"/>
              <a:t>A</a:t>
            </a:r>
            <a:r>
              <a:rPr lang="de-DE" dirty="0" smtClean="0"/>
              <a:t>ustria, Agile Arena </a:t>
            </a:r>
            <a:r>
              <a:rPr lang="de-DE" dirty="0" err="1" smtClean="0"/>
              <a:t>Öresund</a:t>
            </a:r>
            <a:endParaRPr lang="de-DE" dirty="0" smtClean="0"/>
          </a:p>
          <a:p>
            <a:pPr>
              <a:buFontTx/>
              <a:buChar char="-"/>
            </a:pPr>
            <a:r>
              <a:rPr lang="de-DE" dirty="0" err="1" smtClean="0"/>
              <a:t>Expérimenter</a:t>
            </a:r>
            <a:r>
              <a:rPr lang="de-DE" dirty="0" smtClean="0"/>
              <a:t> </a:t>
            </a:r>
            <a:r>
              <a:rPr lang="de-DE" dirty="0" err="1" smtClean="0"/>
              <a:t>pour</a:t>
            </a:r>
            <a:r>
              <a:rPr lang="de-DE" dirty="0" smtClean="0"/>
              <a:t> </a:t>
            </a:r>
            <a:r>
              <a:rPr lang="de-DE" dirty="0" err="1" smtClean="0"/>
              <a:t>innover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96403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 smtClean="0"/>
              <a:t>Das neue Alphabet </a:t>
            </a:r>
            <a:br>
              <a:rPr lang="de-DE" sz="3600" dirty="0" smtClean="0"/>
            </a:br>
            <a:r>
              <a:rPr lang="de-DE" sz="3600" dirty="0" smtClean="0"/>
              <a:t>der </a:t>
            </a:r>
            <a:r>
              <a:rPr lang="de-DE" sz="3600" dirty="0"/>
              <a:t>E</a:t>
            </a:r>
            <a:r>
              <a:rPr lang="de-DE" sz="3600" dirty="0" smtClean="0"/>
              <a:t>ntscheidungsfindung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de-DE" dirty="0" smtClean="0"/>
              <a:t>Agile Development</a:t>
            </a:r>
          </a:p>
          <a:p>
            <a:pPr>
              <a:buFontTx/>
              <a:buChar char="-"/>
            </a:pPr>
            <a:r>
              <a:rPr lang="de-DE" dirty="0" err="1" smtClean="0"/>
              <a:t>Behavioral</a:t>
            </a:r>
            <a:r>
              <a:rPr lang="de-DE" dirty="0" smtClean="0"/>
              <a:t> </a:t>
            </a:r>
            <a:r>
              <a:rPr lang="de-DE" dirty="0" err="1" smtClean="0"/>
              <a:t>Decision</a:t>
            </a:r>
            <a:r>
              <a:rPr lang="de-DE" dirty="0" smtClean="0"/>
              <a:t> Making</a:t>
            </a:r>
          </a:p>
          <a:p>
            <a:pPr>
              <a:buFontTx/>
              <a:buChar char="-"/>
            </a:pPr>
            <a:r>
              <a:rPr lang="de-DE" dirty="0" err="1" smtClean="0"/>
              <a:t>Crafting</a:t>
            </a:r>
            <a:endParaRPr lang="de-DE" dirty="0" smtClean="0"/>
          </a:p>
          <a:p>
            <a:pPr>
              <a:buFontTx/>
              <a:buChar char="-"/>
            </a:pPr>
            <a:r>
              <a:rPr lang="de-DE" dirty="0" err="1" smtClean="0"/>
              <a:t>Desing</a:t>
            </a:r>
            <a:r>
              <a:rPr lang="de-DE" dirty="0" smtClean="0"/>
              <a:t> </a:t>
            </a:r>
            <a:r>
              <a:rPr lang="de-DE" dirty="0" err="1" smtClean="0"/>
              <a:t>Thinking</a:t>
            </a:r>
            <a:endParaRPr lang="de-DE" dirty="0" smtClean="0"/>
          </a:p>
          <a:p>
            <a:pPr>
              <a:buFontTx/>
              <a:buChar char="-"/>
            </a:pPr>
            <a:r>
              <a:rPr lang="de-DE" dirty="0" err="1" smtClean="0"/>
              <a:t>Effectuation</a:t>
            </a:r>
            <a:endParaRPr lang="de-DE" dirty="0" smtClean="0"/>
          </a:p>
          <a:p>
            <a:pPr>
              <a:buFontTx/>
              <a:buChar char="-"/>
            </a:pPr>
            <a:r>
              <a:rPr lang="de-DE" dirty="0" err="1" smtClean="0"/>
              <a:t>Framing</a:t>
            </a:r>
            <a:r>
              <a:rPr lang="de-DE" dirty="0" smtClean="0"/>
              <a:t>…</a:t>
            </a:r>
          </a:p>
          <a:p>
            <a:pPr>
              <a:buFontTx/>
              <a:buChar char="-"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 					</a:t>
            </a:r>
            <a:r>
              <a:rPr lang="de-DE" sz="2000" dirty="0" smtClean="0"/>
              <a:t>Hill 2017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4101377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1302</Words>
  <Application>Microsoft Office PowerPoint</Application>
  <PresentationFormat>Bildschirmpräsentation (4:3)</PresentationFormat>
  <Paragraphs>244</Paragraphs>
  <Slides>27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Office Theme</vt:lpstr>
      <vt:lpstr>Agiles Verwaltungshandeln  im Rechtsstaat</vt:lpstr>
      <vt:lpstr>Die „VUCA“-Welt</vt:lpstr>
      <vt:lpstr>Verschiedene Kontexte</vt:lpstr>
      <vt:lpstr>Komplementarität</vt:lpstr>
      <vt:lpstr>„Nicht immer, aber immer öfter“ Management des Ungewissen</vt:lpstr>
      <vt:lpstr>Agentur für Innovation  in der Cybersicherheit</vt:lpstr>
      <vt:lpstr>Agentur für Sprunginnovationen</vt:lpstr>
      <vt:lpstr>Bewegung in der Verwaltung</vt:lpstr>
      <vt:lpstr>Das neue Alphabet  der Entscheidungsfindung</vt:lpstr>
      <vt:lpstr>Regeln für Verwaltungshandeln</vt:lpstr>
      <vt:lpstr>Tradition und Kultur  hemmen Innovation</vt:lpstr>
      <vt:lpstr>Effizienz – noch zeitgemäß?</vt:lpstr>
      <vt:lpstr>Spielräume  zur Gestaltung und Flexibilisierung</vt:lpstr>
      <vt:lpstr>Vorhandene rechtliche Spielräume</vt:lpstr>
      <vt:lpstr>Modellklausel</vt:lpstr>
      <vt:lpstr>Experimentierklausel § 7 (2) Personenbeförderungsgesetz</vt:lpstr>
      <vt:lpstr>Business Judgement Rule</vt:lpstr>
      <vt:lpstr>Neuer rechtlicher Rahmen</vt:lpstr>
      <vt:lpstr>Gesetzliche Leitlinien  für Experimente </vt:lpstr>
      <vt:lpstr>Nachfolgetool für CAF</vt:lpstr>
      <vt:lpstr>Situative Gestaltung </vt:lpstr>
      <vt:lpstr>Fragestellung</vt:lpstr>
      <vt:lpstr>2 Arten von Experimenten</vt:lpstr>
      <vt:lpstr>Prüfung divergenter Experimente durch Rechnungshöfe</vt:lpstr>
      <vt:lpstr>Nutzen des Experimentierens - Wirtschaftlichkeit/Wirksamkeit-</vt:lpstr>
      <vt:lpstr>Fazit</vt:lpstr>
      <vt:lpstr>Literatur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Agiles Verwaltungshandeln  im Rechtsstaat</dc:title>
  <dc:creator>Hill, Hermann</dc:creator>
  <cp:lastModifiedBy>Hill, Hermann</cp:lastModifiedBy>
  <cp:revision>12</cp:revision>
  <dcterms:created xsi:type="dcterms:W3CDTF">2019-02-19T08:07:16Z</dcterms:created>
  <dcterms:modified xsi:type="dcterms:W3CDTF">2019-02-20T08:47:22Z</dcterms:modified>
</cp:coreProperties>
</file>