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notesMasterIdLst>
    <p:notesMasterId r:id="rId39"/>
  </p:notesMasterIdLst>
  <p:sldIdLst>
    <p:sldId id="299" r:id="rId2"/>
    <p:sldId id="327" r:id="rId3"/>
    <p:sldId id="328" r:id="rId4"/>
    <p:sldId id="333" r:id="rId5"/>
    <p:sldId id="334" r:id="rId6"/>
    <p:sldId id="335" r:id="rId7"/>
    <p:sldId id="336" r:id="rId8"/>
    <p:sldId id="357" r:id="rId9"/>
    <p:sldId id="358" r:id="rId10"/>
    <p:sldId id="359" r:id="rId11"/>
    <p:sldId id="360" r:id="rId12"/>
    <p:sldId id="362" r:id="rId13"/>
    <p:sldId id="363" r:id="rId14"/>
    <p:sldId id="364" r:id="rId15"/>
    <p:sldId id="365" r:id="rId16"/>
    <p:sldId id="367" r:id="rId17"/>
    <p:sldId id="366" r:id="rId18"/>
    <p:sldId id="337" r:id="rId19"/>
    <p:sldId id="338" r:id="rId20"/>
    <p:sldId id="340" r:id="rId21"/>
    <p:sldId id="339" r:id="rId22"/>
    <p:sldId id="341" r:id="rId23"/>
    <p:sldId id="344" r:id="rId24"/>
    <p:sldId id="354" r:id="rId25"/>
    <p:sldId id="355" r:id="rId26"/>
    <p:sldId id="356" r:id="rId27"/>
    <p:sldId id="342" r:id="rId28"/>
    <p:sldId id="345" r:id="rId29"/>
    <p:sldId id="346" r:id="rId30"/>
    <p:sldId id="347" r:id="rId31"/>
    <p:sldId id="348" r:id="rId32"/>
    <p:sldId id="349" r:id="rId33"/>
    <p:sldId id="350" r:id="rId34"/>
    <p:sldId id="351" r:id="rId35"/>
    <p:sldId id="329" r:id="rId36"/>
    <p:sldId id="374" r:id="rId37"/>
    <p:sldId id="352" r:id="rId3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8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577" autoAdjust="0"/>
    <p:restoredTop sz="94667" autoAdjust="0"/>
  </p:normalViewPr>
  <p:slideViewPr>
    <p:cSldViewPr snapToGrid="0">
      <p:cViewPr varScale="1">
        <p:scale>
          <a:sx n="81" d="100"/>
          <a:sy n="81" d="100"/>
        </p:scale>
        <p:origin x="14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B46C6-14A7-4920-B3CD-D2BE5D8EF2D9}" type="datetimeFigureOut">
              <a:rPr lang="de-DE" smtClean="0"/>
              <a:t>22.02.2020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F683F-ED11-457F-9EB2-A0D7D0343E4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6292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16410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211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51035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8503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8782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31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32212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61622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32375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27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8BE687-20A2-40BC-8068-254F5D978045}" type="slidenum">
              <a:rPr lang="de-DE" smtClean="0"/>
              <a:t>37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Scrum und IT-Produktion, DB Systel, 10.11.2016, Berlin, jan.fischbach@scrum-events.de</a:t>
            </a:r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DA354AE9-8619-4ACB-A6F2-64F82353FB39}" type="datetime1">
              <a:rPr lang="de-DE" smtClean="0"/>
              <a:t>22.02.2020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6328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727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402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3852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8365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6588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5780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6675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Situation: ein</a:t>
            </a:r>
            <a:r>
              <a:rPr lang="de-DE" baseline="0" dirty="0" smtClean="0"/>
              <a:t> Auto ist gerade an Schalter 3 gefahren. Das Auto dahinter an Schalter 2. Rotes Auto fährt 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F683F-ED11-457F-9EB2-A0D7D0343E4D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7229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2900397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7" name="Shape 257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270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58" name="Shape 258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59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0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1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2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3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4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5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6" name="image2.tif"/>
          <p:cNvPicPr>
            <a:picLocks noChangeAspect="1"/>
          </p:cNvPicPr>
          <p:nvPr/>
        </p:nvPicPr>
        <p:blipFill>
          <a:blip r:embed="rId5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7" name="image2.tif"/>
          <p:cNvPicPr>
            <a:picLocks noChangeAspect="1"/>
          </p:cNvPicPr>
          <p:nvPr/>
        </p:nvPicPr>
        <p:blipFill>
          <a:blip r:embed="rId6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68" name="image2.tif"/>
          <p:cNvPicPr>
            <a:picLocks noChangeAspect="1"/>
          </p:cNvPicPr>
          <p:nvPr/>
        </p:nvPicPr>
        <p:blipFill>
          <a:blip r:embed="rId7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Shape 269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70" name="image3.tif"/>
          <p:cNvPicPr>
            <a:picLocks noChangeAspect="1"/>
          </p:cNvPicPr>
          <p:nvPr/>
        </p:nvPicPr>
        <p:blipFill>
          <a:blip r:embed="rId8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1" name="Shape 271"/>
          <p:cNvSpPr>
            <a:spLocks noGrp="1"/>
          </p:cNvSpPr>
          <p:nvPr>
            <p:ph type="title"/>
          </p:nvPr>
        </p:nvSpPr>
        <p:spPr>
          <a:xfrm>
            <a:off x="467543" y="980728"/>
            <a:ext cx="8229601" cy="792089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72" name="Shape 272"/>
          <p:cNvSpPr>
            <a:spLocks noGrp="1"/>
          </p:cNvSpPr>
          <p:nvPr>
            <p:ph type="body" idx="1"/>
          </p:nvPr>
        </p:nvSpPr>
        <p:spPr>
          <a:xfrm>
            <a:off x="463810" y="2276872"/>
            <a:ext cx="8229601" cy="3857564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73" name="Shape 273"/>
          <p:cNvSpPr>
            <a:spLocks noGrp="1"/>
          </p:cNvSpPr>
          <p:nvPr>
            <p:ph type="sldNum" sz="quarter" idx="2"/>
          </p:nvPr>
        </p:nvSpPr>
        <p:spPr>
          <a:xfrm>
            <a:off x="8413191" y="6404292"/>
            <a:ext cx="273609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3" name="Shape 57"/>
          <p:cNvSpPr txBox="1">
            <a:spLocks/>
          </p:cNvSpPr>
          <p:nvPr userDrawn="1"/>
        </p:nvSpPr>
        <p:spPr>
          <a:xfrm>
            <a:off x="8702541" y="639479"/>
            <a:ext cx="477971" cy="269241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ctr"/>
            <a:endParaRPr lang="de-CH" sz="1000" dirty="0">
              <a:solidFill>
                <a:schemeClr val="bg1"/>
              </a:solidFill>
            </a:endParaRPr>
          </a:p>
        </p:txBody>
      </p: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95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4" name="Shape 284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270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5" name="Shape 285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86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7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8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9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90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91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92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93" name="image2.tif"/>
          <p:cNvPicPr>
            <a:picLocks noChangeAspect="1"/>
          </p:cNvPicPr>
          <p:nvPr/>
        </p:nvPicPr>
        <p:blipFill>
          <a:blip r:embed="rId5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94" name="image2.tif"/>
          <p:cNvPicPr>
            <a:picLocks noChangeAspect="1"/>
          </p:cNvPicPr>
          <p:nvPr/>
        </p:nvPicPr>
        <p:blipFill>
          <a:blip r:embed="rId6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95" name="image2.tif"/>
          <p:cNvPicPr>
            <a:picLocks noChangeAspect="1"/>
          </p:cNvPicPr>
          <p:nvPr/>
        </p:nvPicPr>
        <p:blipFill>
          <a:blip r:embed="rId7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sp>
        <p:nvSpPr>
          <p:cNvPr id="296" name="Shape 296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97" name="image3.tif"/>
          <p:cNvPicPr>
            <a:picLocks noChangeAspect="1"/>
          </p:cNvPicPr>
          <p:nvPr/>
        </p:nvPicPr>
        <p:blipFill>
          <a:blip r:embed="rId8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8" name="Shape 298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99" name="Shape 299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00" name="Shape 300"/>
          <p:cNvSpPr>
            <a:spLocks noGrp="1"/>
          </p:cNvSpPr>
          <p:nvPr>
            <p:ph type="sldNum" sz="quarter" idx="2"/>
          </p:nvPr>
        </p:nvSpPr>
        <p:spPr>
          <a:xfrm>
            <a:off x="8413191" y="6404292"/>
            <a:ext cx="273609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3" name="Shape 57"/>
          <p:cNvSpPr txBox="1">
            <a:spLocks/>
          </p:cNvSpPr>
          <p:nvPr userDrawn="1"/>
        </p:nvSpPr>
        <p:spPr>
          <a:xfrm>
            <a:off x="8702541" y="639479"/>
            <a:ext cx="477971" cy="269241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ctr"/>
            <a:endParaRPr lang="de-CH" sz="1000" dirty="0">
              <a:solidFill>
                <a:schemeClr val="bg1"/>
              </a:solidFill>
            </a:endParaRPr>
          </a:p>
        </p:txBody>
      </p: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73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1" name="Shape 311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270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12" name="Shape 312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13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4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5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6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7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8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9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20" name="image2.tif"/>
          <p:cNvPicPr>
            <a:picLocks noChangeAspect="1"/>
          </p:cNvPicPr>
          <p:nvPr/>
        </p:nvPicPr>
        <p:blipFill>
          <a:blip r:embed="rId5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21" name="image2.tif"/>
          <p:cNvPicPr>
            <a:picLocks noChangeAspect="1"/>
          </p:cNvPicPr>
          <p:nvPr/>
        </p:nvPicPr>
        <p:blipFill>
          <a:blip r:embed="rId6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22" name="image2.tif"/>
          <p:cNvPicPr>
            <a:picLocks noChangeAspect="1"/>
          </p:cNvPicPr>
          <p:nvPr/>
        </p:nvPicPr>
        <p:blipFill>
          <a:blip r:embed="rId7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sp>
        <p:nvSpPr>
          <p:cNvPr id="323" name="Shape 323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24" name="image3.tif"/>
          <p:cNvPicPr>
            <a:picLocks noChangeAspect="1"/>
          </p:cNvPicPr>
          <p:nvPr/>
        </p:nvPicPr>
        <p:blipFill>
          <a:blip r:embed="rId8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5" name="Shape 325"/>
          <p:cNvSpPr>
            <a:spLocks noGrp="1"/>
          </p:cNvSpPr>
          <p:nvPr>
            <p:ph type="title"/>
          </p:nvPr>
        </p:nvSpPr>
        <p:spPr>
          <a:xfrm>
            <a:off x="1547664" y="620687"/>
            <a:ext cx="6542580" cy="792089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26" name="Shape 326"/>
          <p:cNvSpPr>
            <a:spLocks noGrp="1"/>
          </p:cNvSpPr>
          <p:nvPr>
            <p:ph type="sldNum" sz="quarter" idx="2"/>
          </p:nvPr>
        </p:nvSpPr>
        <p:spPr>
          <a:xfrm>
            <a:off x="8413191" y="6404292"/>
            <a:ext cx="273609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2" name="Shape 57"/>
          <p:cNvSpPr txBox="1">
            <a:spLocks/>
          </p:cNvSpPr>
          <p:nvPr userDrawn="1"/>
        </p:nvSpPr>
        <p:spPr>
          <a:xfrm>
            <a:off x="8702541" y="639479"/>
            <a:ext cx="477971" cy="269241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ctr"/>
            <a:endParaRPr lang="de-CH" sz="1000" dirty="0">
              <a:solidFill>
                <a:schemeClr val="bg1"/>
              </a:solidFill>
            </a:endParaRPr>
          </a:p>
        </p:txBody>
      </p:sp>
      <p:sp>
        <p:nvSpPr>
          <p:cNvPr id="23" name="Shape 39"/>
          <p:cNvSpPr/>
          <p:nvPr userDrawn="1"/>
        </p:nvSpPr>
        <p:spPr>
          <a:xfrm>
            <a:off x="251520" y="418005"/>
            <a:ext cx="972001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tIns="45719" rIns="45719" bIns="45719" numCol="1" anchor="b">
            <a:spAutoFit/>
          </a:bodyPr>
          <a:lstStyle>
            <a:lvl1pPr>
              <a:defRPr sz="1000">
                <a:solidFill>
                  <a:srgbClr val="FFFFFF"/>
                </a:solidFill>
                <a:latin typeface="Segoe UI Light"/>
                <a:ea typeface="Segoe UI Light"/>
                <a:cs typeface="Segoe UI Light"/>
                <a:sym typeface="Segoe UI Light"/>
              </a:defRPr>
            </a:lvl1pPr>
          </a:lstStyle>
          <a:p>
            <a:r>
              <a:rPr lang="de-CH" dirty="0" smtClean="0"/>
              <a:t>FORUM</a:t>
            </a:r>
          </a:p>
          <a:p>
            <a:r>
              <a:rPr dirty="0" smtClean="0"/>
              <a:t>AGILE </a:t>
            </a:r>
            <a:r>
              <a:rPr dirty="0"/>
              <a:t>VERWALTUNG</a:t>
            </a:r>
          </a:p>
        </p:txBody>
      </p: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037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927CF-5286-43AE-A755-F352E84933CD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22.02.2020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>
                    <a:lumMod val="95000"/>
                    <a:lumOff val="5000"/>
                  </a:prstClr>
                </a:solidFill>
              </a:rPr>
              <a:t>_____________________________________________________________________________________________________</a:t>
            </a:r>
            <a:fld id="{045DA68F-393E-48DF-9880-AB51E229577E}" type="slidenum">
              <a:rPr lang="de-DE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‹Nr.›</a:t>
            </a:fld>
            <a:endParaRPr lang="de-DE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42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FD9B9-ABE1-4773-AAEF-8631F8D21AE6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22.02.2020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30093-357A-4EA1-8E45-F14ED485A158}" type="slidenum">
              <a:rPr lang="de-DE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‹Nr.›</a:t>
            </a:fld>
            <a:endParaRPr lang="de-DE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Gerade Verbindung 6"/>
          <p:cNvCxnSpPr/>
          <p:nvPr userDrawn="1"/>
        </p:nvCxnSpPr>
        <p:spPr>
          <a:xfrm>
            <a:off x="395536" y="980728"/>
            <a:ext cx="8280920" cy="0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26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AE334-0956-4A83-9A4A-FF49AFF1BEA4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Rectangle 4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0E9C1-7E89-4E22-BEC1-7AE6458BC3E6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22.02.2020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82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10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557200"/>
            <a:ext cx="30480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Calibri Bold" pitchFamily="34" charset="0"/>
              </a:defRPr>
            </a:lvl1pPr>
          </a:lstStyle>
          <a:p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28450" y="655720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lang="en-US" sz="1200" smtClean="0">
                <a:solidFill>
                  <a:schemeClr val="tx1">
                    <a:lumMod val="50000"/>
                    <a:lumOff val="50000"/>
                  </a:schemeClr>
                </a:solidFill>
                <a:cs typeface="Calibri Bold" pitchFamily="34" charset="0"/>
                <a:sym typeface="Lucida Sans" charset="0"/>
              </a:defRPr>
            </a:lvl1pPr>
          </a:lstStyle>
          <a:p>
            <a:r>
              <a:rPr>
                <a:solidFill>
                  <a:prstClr val="black">
                    <a:lumMod val="50000"/>
                    <a:lumOff val="50000"/>
                  </a:prstClr>
                </a:solidFill>
              </a:rPr>
              <a:t>Slide </a:t>
            </a:r>
            <a:fld id="{BFE2B80D-BD20-4630-A510-9A0C69EEF23A}" type="slidenum">
              <a:rPr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‹Nr.›</a:t>
            </a:fld>
            <a:endParaRPr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6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228600" y="990600"/>
            <a:ext cx="8595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228600" y="1066800"/>
            <a:ext cx="8610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86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withou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228600" y="990600"/>
            <a:ext cx="8595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56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10" y="177800"/>
            <a:ext cx="8684999" cy="838200"/>
          </a:xfrm>
        </p:spPr>
        <p:txBody>
          <a:bodyPr/>
          <a:lstStyle/>
          <a:p>
            <a:r>
              <a:rPr lang="nl-BE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28610" y="1143000"/>
            <a:ext cx="8684999" cy="5160000"/>
          </a:xfrm>
        </p:spPr>
        <p:txBody>
          <a:bodyPr/>
          <a:lstStyle/>
          <a:p>
            <a:pPr lvl="0"/>
            <a:r>
              <a:rPr lang="nl-BE" dirty="0" smtClean="0"/>
              <a:t>Click to edit Master text styles</a:t>
            </a:r>
          </a:p>
          <a:p>
            <a:pPr lvl="1"/>
            <a:r>
              <a:rPr lang="nl-BE" dirty="0" smtClean="0"/>
              <a:t>Second level</a:t>
            </a:r>
          </a:p>
          <a:p>
            <a:pPr lvl="2"/>
            <a:r>
              <a:rPr lang="nl-BE" dirty="0" smtClean="0"/>
              <a:t>Third level</a:t>
            </a:r>
          </a:p>
          <a:p>
            <a:pPr lvl="3"/>
            <a:r>
              <a:rPr lang="nl-BE" dirty="0" smtClean="0"/>
              <a:t>Fourth level</a:t>
            </a:r>
          </a:p>
          <a:p>
            <a:pPr lvl="4"/>
            <a:r>
              <a:rPr lang="nl-BE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49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/>
          <p:cNvGrpSpPr/>
          <p:nvPr userDrawn="1"/>
        </p:nvGrpSpPr>
        <p:grpSpPr>
          <a:xfrm>
            <a:off x="1223520" y="101418"/>
            <a:ext cx="7920479" cy="1131230"/>
            <a:chOff x="1223520" y="101418"/>
            <a:chExt cx="7920479" cy="1131230"/>
          </a:xfrm>
        </p:grpSpPr>
        <p:sp>
          <p:nvSpPr>
            <p:cNvPr id="37" name="Shape 37"/>
            <p:cNvSpPr/>
            <p:nvPr/>
          </p:nvSpPr>
          <p:spPr>
            <a:xfrm>
              <a:off x="8666027" y="260648"/>
              <a:ext cx="477972" cy="972000"/>
            </a:xfrm>
            <a:prstGeom prst="rect">
              <a:avLst/>
            </a:prstGeom>
            <a:gradFill>
              <a:gsLst>
                <a:gs pos="0">
                  <a:srgbClr val="2E5E97"/>
                </a:gs>
                <a:gs pos="80000">
                  <a:srgbClr val="3C7BC7"/>
                </a:gs>
                <a:gs pos="100000">
                  <a:srgbClr val="3A7CCA"/>
                </a:gs>
              </a:gsLst>
              <a:lin ang="16200000"/>
            </a:gradFill>
            <a:ln w="12700">
              <a:miter lim="400000"/>
            </a:ln>
          </p:spPr>
          <p:txBody>
            <a:bodyPr lIns="45719" rIns="45719" anchor="ctr"/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1223520" y="116631"/>
              <a:ext cx="7442508" cy="447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811" extrusionOk="0">
                  <a:moveTo>
                    <a:pt x="0" y="2772"/>
                  </a:moveTo>
                  <a:cubicBezTo>
                    <a:pt x="792" y="952"/>
                    <a:pt x="1584" y="-867"/>
                    <a:pt x="2271" y="449"/>
                  </a:cubicBezTo>
                  <a:cubicBezTo>
                    <a:pt x="2958" y="1765"/>
                    <a:pt x="3468" y="8385"/>
                    <a:pt x="4123" y="10668"/>
                  </a:cubicBezTo>
                  <a:cubicBezTo>
                    <a:pt x="4777" y="12952"/>
                    <a:pt x="5600" y="14733"/>
                    <a:pt x="6196" y="14152"/>
                  </a:cubicBezTo>
                  <a:cubicBezTo>
                    <a:pt x="6793" y="13572"/>
                    <a:pt x="7718" y="8849"/>
                    <a:pt x="7702" y="7185"/>
                  </a:cubicBezTo>
                  <a:cubicBezTo>
                    <a:pt x="7685" y="5520"/>
                    <a:pt x="6188" y="2075"/>
                    <a:pt x="6097" y="4165"/>
                  </a:cubicBezTo>
                  <a:cubicBezTo>
                    <a:pt x="6007" y="6256"/>
                    <a:pt x="6229" y="18720"/>
                    <a:pt x="7159" y="19727"/>
                  </a:cubicBezTo>
                  <a:cubicBezTo>
                    <a:pt x="8089" y="20733"/>
                    <a:pt x="11277" y="12449"/>
                    <a:pt x="11676" y="10204"/>
                  </a:cubicBezTo>
                  <a:cubicBezTo>
                    <a:pt x="12075" y="7959"/>
                    <a:pt x="9788" y="5094"/>
                    <a:pt x="9553" y="6256"/>
                  </a:cubicBezTo>
                  <a:cubicBezTo>
                    <a:pt x="9319" y="7417"/>
                    <a:pt x="9640" y="15546"/>
                    <a:pt x="10269" y="17172"/>
                  </a:cubicBezTo>
                  <a:cubicBezTo>
                    <a:pt x="10899" y="18798"/>
                    <a:pt x="12614" y="17675"/>
                    <a:pt x="13330" y="16010"/>
                  </a:cubicBezTo>
                  <a:cubicBezTo>
                    <a:pt x="14046" y="14346"/>
                    <a:pt x="14021" y="8927"/>
                    <a:pt x="14565" y="7185"/>
                  </a:cubicBezTo>
                  <a:cubicBezTo>
                    <a:pt x="15108" y="5443"/>
                    <a:pt x="15893" y="4127"/>
                    <a:pt x="16589" y="5559"/>
                  </a:cubicBezTo>
                  <a:cubicBezTo>
                    <a:pt x="17284" y="6991"/>
                    <a:pt x="18037" y="14114"/>
                    <a:pt x="18736" y="15778"/>
                  </a:cubicBezTo>
                  <a:cubicBezTo>
                    <a:pt x="19436" y="17443"/>
                    <a:pt x="20308" y="15314"/>
                    <a:pt x="20785" y="15546"/>
                  </a:cubicBezTo>
                  <a:cubicBezTo>
                    <a:pt x="21263" y="15778"/>
                    <a:pt x="21600" y="17172"/>
                    <a:pt x="21600" y="17172"/>
                  </a:cubicBezTo>
                </a:path>
              </a:pathLst>
            </a:custGeom>
            <a:ln w="19050">
              <a:solidFill>
                <a:srgbClr val="808080"/>
              </a:solidFill>
              <a:prstDash val="dash"/>
            </a:ln>
            <a:effectLst>
              <a:outerShdw blurRad="50800" dist="63500" dir="2400000" rotWithShape="0">
                <a:srgbClr val="376092"/>
              </a:outerShdw>
            </a:effectLst>
          </p:spPr>
          <p:txBody>
            <a:bodyPr lIns="45719" rIns="45719" anchor="ctr"/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43" name="image1.tif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31020" t="9481" r="28679" b="28707"/>
            <a:stretch>
              <a:fillRect/>
            </a:stretch>
          </p:blipFill>
          <p:spPr>
            <a:xfrm rot="1678149">
              <a:off x="2167834" y="133116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4" name="image1.tif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31020" t="9481" r="28679" b="28707"/>
            <a:stretch>
              <a:fillRect/>
            </a:stretch>
          </p:blipFill>
          <p:spPr>
            <a:xfrm rot="10800000">
              <a:off x="4896196" y="101418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5" name="image1.tif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31020" t="9481" r="28679" b="28707"/>
            <a:stretch>
              <a:fillRect/>
            </a:stretch>
          </p:blipFill>
          <p:spPr>
            <a:xfrm rot="1803235">
              <a:off x="4644997" y="579131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6" name="image1.tif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31020" t="9481" r="28679" b="28707"/>
            <a:stretch>
              <a:fillRect/>
            </a:stretch>
          </p:blipFill>
          <p:spPr>
            <a:xfrm rot="10800000">
              <a:off x="3131839" y="223117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7" name="image1.tif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1020" t="9481" r="28679" b="28707"/>
            <a:stretch>
              <a:fillRect/>
            </a:stretch>
          </p:blipFill>
          <p:spPr>
            <a:xfrm rot="5400000">
              <a:off x="3311840" y="515821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8" name="image1.tif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1020" t="9481" r="28679" b="28707"/>
            <a:stretch>
              <a:fillRect/>
            </a:stretch>
          </p:blipFill>
          <p:spPr>
            <a:xfrm rot="5400000">
              <a:off x="7416296" y="296711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9" name="image1.tif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1020" t="9481" r="28679" b="28707"/>
            <a:stretch>
              <a:fillRect/>
            </a:stretch>
          </p:blipFill>
          <p:spPr>
            <a:xfrm rot="5400000">
              <a:off x="5166195" y="456158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</p:grpSp>
      <p:grpSp>
        <p:nvGrpSpPr>
          <p:cNvPr id="4" name="Gruppieren 3"/>
          <p:cNvGrpSpPr/>
          <p:nvPr userDrawn="1"/>
        </p:nvGrpSpPr>
        <p:grpSpPr>
          <a:xfrm>
            <a:off x="6372200" y="6021287"/>
            <a:ext cx="2837368" cy="936104"/>
            <a:chOff x="6372200" y="6021287"/>
            <a:chExt cx="2837368" cy="936104"/>
          </a:xfrm>
        </p:grpSpPr>
        <p:sp>
          <p:nvSpPr>
            <p:cNvPr id="42" name="Shape 42"/>
            <p:cNvSpPr/>
            <p:nvPr/>
          </p:nvSpPr>
          <p:spPr>
            <a:xfrm rot="10800000" flipH="1" flipV="1">
              <a:off x="6372200" y="6021287"/>
              <a:ext cx="2837368" cy="936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037" extrusionOk="0">
                  <a:moveTo>
                    <a:pt x="6" y="21037"/>
                  </a:moveTo>
                  <a:cubicBezTo>
                    <a:pt x="-16" y="18709"/>
                    <a:pt x="-37" y="16381"/>
                    <a:pt x="1028" y="14914"/>
                  </a:cubicBezTo>
                  <a:cubicBezTo>
                    <a:pt x="2093" y="13447"/>
                    <a:pt x="4830" y="12469"/>
                    <a:pt x="6396" y="12235"/>
                  </a:cubicBezTo>
                  <a:cubicBezTo>
                    <a:pt x="7962" y="12002"/>
                    <a:pt x="10348" y="13001"/>
                    <a:pt x="10422" y="13511"/>
                  </a:cubicBezTo>
                  <a:cubicBezTo>
                    <a:pt x="10497" y="14021"/>
                    <a:pt x="6918" y="16254"/>
                    <a:pt x="6843" y="15297"/>
                  </a:cubicBezTo>
                  <a:cubicBezTo>
                    <a:pt x="6769" y="14340"/>
                    <a:pt x="8558" y="8834"/>
                    <a:pt x="9975" y="7771"/>
                  </a:cubicBezTo>
                  <a:cubicBezTo>
                    <a:pt x="11391" y="6708"/>
                    <a:pt x="13788" y="8855"/>
                    <a:pt x="15343" y="8919"/>
                  </a:cubicBezTo>
                  <a:cubicBezTo>
                    <a:pt x="16898" y="8983"/>
                    <a:pt x="18325" y="9514"/>
                    <a:pt x="19305" y="8154"/>
                  </a:cubicBezTo>
                  <a:cubicBezTo>
                    <a:pt x="20285" y="6793"/>
                    <a:pt x="20881" y="2073"/>
                    <a:pt x="21222" y="755"/>
                  </a:cubicBezTo>
                  <a:cubicBezTo>
                    <a:pt x="21563" y="-563"/>
                    <a:pt x="21350" y="245"/>
                    <a:pt x="21350" y="245"/>
                  </a:cubicBezTo>
                </a:path>
              </a:pathLst>
            </a:custGeom>
            <a:ln w="28575">
              <a:solidFill>
                <a:srgbClr val="808080"/>
              </a:solidFill>
              <a:prstDash val="dash"/>
            </a:ln>
            <a:effectLst>
              <a:outerShdw blurRad="50800" dist="63500" dir="2400000" rotWithShape="0">
                <a:srgbClr val="376092"/>
              </a:outerShdw>
            </a:effectLst>
          </p:spPr>
          <p:txBody>
            <a:bodyPr lIns="45719" rIns="45719" anchor="ctr"/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50" name="image2.tif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31020" t="9481" r="28678" b="28707"/>
            <a:stretch>
              <a:fillRect/>
            </a:stretch>
          </p:blipFill>
          <p:spPr>
            <a:xfrm rot="10800000">
              <a:off x="7128310" y="6273343"/>
              <a:ext cx="252002" cy="252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51" name="image2.tif"/>
            <p:cNvPicPr>
              <a:picLocks noChangeAspect="1"/>
            </p:cNvPicPr>
            <p:nvPr/>
          </p:nvPicPr>
          <p:blipFill>
            <a:blip r:embed="rId6">
              <a:extLst/>
            </a:blip>
            <a:srcRect l="31020" t="9481" r="28678" b="28707"/>
            <a:stretch>
              <a:fillRect/>
            </a:stretch>
          </p:blipFill>
          <p:spPr>
            <a:xfrm rot="1803235">
              <a:off x="7874235" y="6515213"/>
              <a:ext cx="252002" cy="252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52" name="image2.tif"/>
            <p:cNvPicPr>
              <a:picLocks noChangeAspect="1"/>
            </p:cNvPicPr>
            <p:nvPr/>
          </p:nvPicPr>
          <p:blipFill>
            <a:blip r:embed="rId7">
              <a:extLst/>
            </a:blip>
            <a:srcRect l="31020" t="9481" r="28678" b="28707"/>
            <a:stretch>
              <a:fillRect/>
            </a:stretch>
          </p:blipFill>
          <p:spPr>
            <a:xfrm rot="4361246">
              <a:off x="8712486" y="6269099"/>
              <a:ext cx="252002" cy="252001"/>
            </a:xfrm>
            <a:prstGeom prst="rect">
              <a:avLst/>
            </a:prstGeom>
            <a:ln w="12700">
              <a:miter lim="400000"/>
            </a:ln>
          </p:spPr>
        </p:pic>
      </p:grpSp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xfrm>
            <a:off x="1296148" y="781354"/>
            <a:ext cx="7306315" cy="646331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dirty="0" err="1"/>
              <a:t>Titeltext</a:t>
            </a:r>
            <a:endParaRPr dirty="0"/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463810" y="1758311"/>
            <a:ext cx="8229601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4074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228600" y="990600"/>
            <a:ext cx="8595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6"/>
          <p:cNvSpPr>
            <a:spLocks noGrp="1"/>
          </p:cNvSpPr>
          <p:nvPr>
            <p:ph sz="quarter" idx="12"/>
          </p:nvPr>
        </p:nvSpPr>
        <p:spPr>
          <a:xfrm>
            <a:off x="228600" y="1066800"/>
            <a:ext cx="41910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6"/>
          <p:cNvSpPr>
            <a:spLocks noGrp="1"/>
          </p:cNvSpPr>
          <p:nvPr>
            <p:ph sz="quarter" idx="13"/>
          </p:nvPr>
        </p:nvSpPr>
        <p:spPr>
          <a:xfrm>
            <a:off x="4632960" y="1066800"/>
            <a:ext cx="41910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6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umsplatzhalter 3"/>
          <p:cNvSpPr>
            <a:spLocks noGrp="1"/>
          </p:cNvSpPr>
          <p:nvPr>
            <p:ph type="dt" sz="half" idx="11"/>
          </p:nvPr>
        </p:nvSpPr>
        <p:spPr>
          <a:xfrm>
            <a:off x="539750" y="6453188"/>
            <a:ext cx="1368425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519DED69-BD30-40AE-8B71-DDB05D6943F5}" type="datetime1">
              <a:rPr lang="de-DE" smtClean="0">
                <a:solidFill>
                  <a:prstClr val="white"/>
                </a:solidFill>
              </a:rPr>
              <a:pPr/>
              <a:t>22.02.2020</a:t>
            </a:fld>
            <a:endParaRPr lang="de-DE">
              <a:solidFill>
                <a:prstClr val="white"/>
              </a:solidFill>
            </a:endParaRPr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12"/>
          </p:nvPr>
        </p:nvSpPr>
        <p:spPr>
          <a:xfrm>
            <a:off x="1908175" y="6453188"/>
            <a:ext cx="5400675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6" name="Foliennummernplatzhalter 5"/>
          <p:cNvSpPr>
            <a:spLocks noGrp="1"/>
          </p:cNvSpPr>
          <p:nvPr>
            <p:ph type="sldNum" sz="quarter" idx="13"/>
          </p:nvPr>
        </p:nvSpPr>
        <p:spPr>
          <a:xfrm>
            <a:off x="7308850" y="6453188"/>
            <a:ext cx="12954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41103579-2375-41B5-A108-06748B1FF523}" type="slidenum">
              <a:rPr lang="de-DE" smtClean="0">
                <a:solidFill>
                  <a:prstClr val="white"/>
                </a:solidFill>
              </a:rPr>
              <a:pPr/>
              <a:t>‹Nr.›</a:t>
            </a:fld>
            <a:endParaRPr lang="de-DE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Übung"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/>
          <p:cNvGrpSpPr/>
          <p:nvPr userDrawn="1"/>
        </p:nvGrpSpPr>
        <p:grpSpPr>
          <a:xfrm>
            <a:off x="1223520" y="101418"/>
            <a:ext cx="7920479" cy="1131230"/>
            <a:chOff x="1223520" y="101418"/>
            <a:chExt cx="7920479" cy="1131230"/>
          </a:xfrm>
        </p:grpSpPr>
        <p:sp>
          <p:nvSpPr>
            <p:cNvPr id="37" name="Shape 37"/>
            <p:cNvSpPr/>
            <p:nvPr/>
          </p:nvSpPr>
          <p:spPr>
            <a:xfrm>
              <a:off x="8666027" y="260648"/>
              <a:ext cx="477972" cy="972000"/>
            </a:xfrm>
            <a:prstGeom prst="rect">
              <a:avLst/>
            </a:prstGeom>
            <a:gradFill>
              <a:gsLst>
                <a:gs pos="0">
                  <a:srgbClr val="2E5E97"/>
                </a:gs>
                <a:gs pos="80000">
                  <a:srgbClr val="3C7BC7"/>
                </a:gs>
                <a:gs pos="100000">
                  <a:srgbClr val="3A7CCA"/>
                </a:gs>
              </a:gsLst>
              <a:lin ang="16200000"/>
            </a:gradFill>
            <a:ln w="12700">
              <a:miter lim="400000"/>
            </a:ln>
          </p:spPr>
          <p:txBody>
            <a:bodyPr lIns="45719" rIns="45719" anchor="ctr"/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1223520" y="116631"/>
              <a:ext cx="7442508" cy="447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811" extrusionOk="0">
                  <a:moveTo>
                    <a:pt x="0" y="2772"/>
                  </a:moveTo>
                  <a:cubicBezTo>
                    <a:pt x="792" y="952"/>
                    <a:pt x="1584" y="-867"/>
                    <a:pt x="2271" y="449"/>
                  </a:cubicBezTo>
                  <a:cubicBezTo>
                    <a:pt x="2958" y="1765"/>
                    <a:pt x="3468" y="8385"/>
                    <a:pt x="4123" y="10668"/>
                  </a:cubicBezTo>
                  <a:cubicBezTo>
                    <a:pt x="4777" y="12952"/>
                    <a:pt x="5600" y="14733"/>
                    <a:pt x="6196" y="14152"/>
                  </a:cubicBezTo>
                  <a:cubicBezTo>
                    <a:pt x="6793" y="13572"/>
                    <a:pt x="7718" y="8849"/>
                    <a:pt x="7702" y="7185"/>
                  </a:cubicBezTo>
                  <a:cubicBezTo>
                    <a:pt x="7685" y="5520"/>
                    <a:pt x="6188" y="2075"/>
                    <a:pt x="6097" y="4165"/>
                  </a:cubicBezTo>
                  <a:cubicBezTo>
                    <a:pt x="6007" y="6256"/>
                    <a:pt x="6229" y="18720"/>
                    <a:pt x="7159" y="19727"/>
                  </a:cubicBezTo>
                  <a:cubicBezTo>
                    <a:pt x="8089" y="20733"/>
                    <a:pt x="11277" y="12449"/>
                    <a:pt x="11676" y="10204"/>
                  </a:cubicBezTo>
                  <a:cubicBezTo>
                    <a:pt x="12075" y="7959"/>
                    <a:pt x="9788" y="5094"/>
                    <a:pt x="9553" y="6256"/>
                  </a:cubicBezTo>
                  <a:cubicBezTo>
                    <a:pt x="9319" y="7417"/>
                    <a:pt x="9640" y="15546"/>
                    <a:pt x="10269" y="17172"/>
                  </a:cubicBezTo>
                  <a:cubicBezTo>
                    <a:pt x="10899" y="18798"/>
                    <a:pt x="12614" y="17675"/>
                    <a:pt x="13330" y="16010"/>
                  </a:cubicBezTo>
                  <a:cubicBezTo>
                    <a:pt x="14046" y="14346"/>
                    <a:pt x="14021" y="8927"/>
                    <a:pt x="14565" y="7185"/>
                  </a:cubicBezTo>
                  <a:cubicBezTo>
                    <a:pt x="15108" y="5443"/>
                    <a:pt x="15893" y="4127"/>
                    <a:pt x="16589" y="5559"/>
                  </a:cubicBezTo>
                  <a:cubicBezTo>
                    <a:pt x="17284" y="6991"/>
                    <a:pt x="18037" y="14114"/>
                    <a:pt x="18736" y="15778"/>
                  </a:cubicBezTo>
                  <a:cubicBezTo>
                    <a:pt x="19436" y="17443"/>
                    <a:pt x="20308" y="15314"/>
                    <a:pt x="20785" y="15546"/>
                  </a:cubicBezTo>
                  <a:cubicBezTo>
                    <a:pt x="21263" y="15778"/>
                    <a:pt x="21600" y="17172"/>
                    <a:pt x="21600" y="17172"/>
                  </a:cubicBezTo>
                </a:path>
              </a:pathLst>
            </a:custGeom>
            <a:ln w="19050">
              <a:solidFill>
                <a:srgbClr val="808080"/>
              </a:solidFill>
              <a:prstDash val="dash"/>
            </a:ln>
            <a:effectLst>
              <a:outerShdw blurRad="50800" dist="63500" dir="2400000" rotWithShape="0">
                <a:srgbClr val="376092"/>
              </a:outerShdw>
            </a:effectLst>
          </p:spPr>
          <p:txBody>
            <a:bodyPr lIns="45719" rIns="45719" anchor="ctr"/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43" name="image1.tif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31020" t="9481" r="28679" b="28707"/>
            <a:stretch>
              <a:fillRect/>
            </a:stretch>
          </p:blipFill>
          <p:spPr>
            <a:xfrm rot="1678149">
              <a:off x="2167834" y="133116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4" name="image1.tif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31020" t="9481" r="28679" b="28707"/>
            <a:stretch>
              <a:fillRect/>
            </a:stretch>
          </p:blipFill>
          <p:spPr>
            <a:xfrm rot="10800000">
              <a:off x="4896196" y="101418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5" name="image1.tif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31020" t="9481" r="28679" b="28707"/>
            <a:stretch>
              <a:fillRect/>
            </a:stretch>
          </p:blipFill>
          <p:spPr>
            <a:xfrm rot="1803235">
              <a:off x="4644997" y="579131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6" name="image1.tif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31020" t="9481" r="28679" b="28707"/>
            <a:stretch>
              <a:fillRect/>
            </a:stretch>
          </p:blipFill>
          <p:spPr>
            <a:xfrm rot="10800000">
              <a:off x="3131839" y="223117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7" name="image1.tif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1020" t="9481" r="28679" b="28707"/>
            <a:stretch>
              <a:fillRect/>
            </a:stretch>
          </p:blipFill>
          <p:spPr>
            <a:xfrm rot="5400000">
              <a:off x="3311840" y="515821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8" name="image1.tif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1020" t="9481" r="28679" b="28707"/>
            <a:stretch>
              <a:fillRect/>
            </a:stretch>
          </p:blipFill>
          <p:spPr>
            <a:xfrm rot="5400000">
              <a:off x="7416296" y="296711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49" name="image1.tif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31020" t="9481" r="28679" b="28707"/>
            <a:stretch>
              <a:fillRect/>
            </a:stretch>
          </p:blipFill>
          <p:spPr>
            <a:xfrm rot="5400000">
              <a:off x="5166195" y="456158"/>
              <a:ext cx="180002" cy="180001"/>
            </a:xfrm>
            <a:prstGeom prst="rect">
              <a:avLst/>
            </a:prstGeom>
            <a:ln w="12700">
              <a:miter lim="400000"/>
            </a:ln>
          </p:spPr>
        </p:pic>
      </p:grpSp>
      <p:grpSp>
        <p:nvGrpSpPr>
          <p:cNvPr id="4" name="Gruppieren 3"/>
          <p:cNvGrpSpPr/>
          <p:nvPr userDrawn="1"/>
        </p:nvGrpSpPr>
        <p:grpSpPr>
          <a:xfrm>
            <a:off x="6372200" y="6021287"/>
            <a:ext cx="2837368" cy="936104"/>
            <a:chOff x="6372200" y="6021287"/>
            <a:chExt cx="2837368" cy="936104"/>
          </a:xfrm>
        </p:grpSpPr>
        <p:sp>
          <p:nvSpPr>
            <p:cNvPr id="42" name="Shape 42"/>
            <p:cNvSpPr/>
            <p:nvPr/>
          </p:nvSpPr>
          <p:spPr>
            <a:xfrm rot="10800000" flipH="1" flipV="1">
              <a:off x="6372200" y="6021287"/>
              <a:ext cx="2837368" cy="936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037" extrusionOk="0">
                  <a:moveTo>
                    <a:pt x="6" y="21037"/>
                  </a:moveTo>
                  <a:cubicBezTo>
                    <a:pt x="-16" y="18709"/>
                    <a:pt x="-37" y="16381"/>
                    <a:pt x="1028" y="14914"/>
                  </a:cubicBezTo>
                  <a:cubicBezTo>
                    <a:pt x="2093" y="13447"/>
                    <a:pt x="4830" y="12469"/>
                    <a:pt x="6396" y="12235"/>
                  </a:cubicBezTo>
                  <a:cubicBezTo>
                    <a:pt x="7962" y="12002"/>
                    <a:pt x="10348" y="13001"/>
                    <a:pt x="10422" y="13511"/>
                  </a:cubicBezTo>
                  <a:cubicBezTo>
                    <a:pt x="10497" y="14021"/>
                    <a:pt x="6918" y="16254"/>
                    <a:pt x="6843" y="15297"/>
                  </a:cubicBezTo>
                  <a:cubicBezTo>
                    <a:pt x="6769" y="14340"/>
                    <a:pt x="8558" y="8834"/>
                    <a:pt x="9975" y="7771"/>
                  </a:cubicBezTo>
                  <a:cubicBezTo>
                    <a:pt x="11391" y="6708"/>
                    <a:pt x="13788" y="8855"/>
                    <a:pt x="15343" y="8919"/>
                  </a:cubicBezTo>
                  <a:cubicBezTo>
                    <a:pt x="16898" y="8983"/>
                    <a:pt x="18325" y="9514"/>
                    <a:pt x="19305" y="8154"/>
                  </a:cubicBezTo>
                  <a:cubicBezTo>
                    <a:pt x="20285" y="6793"/>
                    <a:pt x="20881" y="2073"/>
                    <a:pt x="21222" y="755"/>
                  </a:cubicBezTo>
                  <a:cubicBezTo>
                    <a:pt x="21563" y="-563"/>
                    <a:pt x="21350" y="245"/>
                    <a:pt x="21350" y="245"/>
                  </a:cubicBezTo>
                </a:path>
              </a:pathLst>
            </a:custGeom>
            <a:ln w="28575">
              <a:solidFill>
                <a:srgbClr val="808080"/>
              </a:solidFill>
              <a:prstDash val="dash"/>
            </a:ln>
            <a:effectLst>
              <a:outerShdw blurRad="50800" dist="63500" dir="2400000" rotWithShape="0">
                <a:srgbClr val="376092"/>
              </a:outerShdw>
            </a:effectLst>
          </p:spPr>
          <p:txBody>
            <a:bodyPr lIns="45719" rIns="45719" anchor="ctr"/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pic>
          <p:nvPicPr>
            <p:cNvPr id="50" name="image2.tif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31020" t="9481" r="28678" b="28707"/>
            <a:stretch>
              <a:fillRect/>
            </a:stretch>
          </p:blipFill>
          <p:spPr>
            <a:xfrm rot="10800000">
              <a:off x="7128310" y="6273343"/>
              <a:ext cx="252002" cy="252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51" name="image2.tif"/>
            <p:cNvPicPr>
              <a:picLocks noChangeAspect="1"/>
            </p:cNvPicPr>
            <p:nvPr/>
          </p:nvPicPr>
          <p:blipFill>
            <a:blip r:embed="rId6">
              <a:extLst/>
            </a:blip>
            <a:srcRect l="31020" t="9481" r="28678" b="28707"/>
            <a:stretch>
              <a:fillRect/>
            </a:stretch>
          </p:blipFill>
          <p:spPr>
            <a:xfrm rot="1803235">
              <a:off x="7874235" y="6515213"/>
              <a:ext cx="252002" cy="252001"/>
            </a:xfrm>
            <a:prstGeom prst="rect">
              <a:avLst/>
            </a:prstGeom>
            <a:ln w="12700">
              <a:miter lim="400000"/>
            </a:ln>
          </p:spPr>
        </p:pic>
        <p:pic>
          <p:nvPicPr>
            <p:cNvPr id="52" name="image2.tif"/>
            <p:cNvPicPr>
              <a:picLocks noChangeAspect="1"/>
            </p:cNvPicPr>
            <p:nvPr/>
          </p:nvPicPr>
          <p:blipFill>
            <a:blip r:embed="rId7">
              <a:extLst/>
            </a:blip>
            <a:srcRect l="31020" t="9481" r="28678" b="28707"/>
            <a:stretch>
              <a:fillRect/>
            </a:stretch>
          </p:blipFill>
          <p:spPr>
            <a:xfrm rot="4361246">
              <a:off x="8712486" y="6269099"/>
              <a:ext cx="252002" cy="252001"/>
            </a:xfrm>
            <a:prstGeom prst="rect">
              <a:avLst/>
            </a:prstGeom>
            <a:ln w="12700">
              <a:miter lim="400000"/>
            </a:ln>
          </p:spPr>
        </p:pic>
      </p:grpSp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xfrm>
            <a:off x="1296148" y="781354"/>
            <a:ext cx="7306315" cy="646331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dirty="0" err="1"/>
              <a:t>Titeltext</a:t>
            </a:r>
            <a:endParaRPr dirty="0"/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463810" y="1758311"/>
            <a:ext cx="8229601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404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5" name="Shape 95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270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6" name="Shape 96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97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98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3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4" name="image2.tif"/>
          <p:cNvPicPr>
            <a:picLocks noChangeAspect="1"/>
          </p:cNvPicPr>
          <p:nvPr/>
        </p:nvPicPr>
        <p:blipFill>
          <a:blip r:embed="rId5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5" name="image2.tif"/>
          <p:cNvPicPr>
            <a:picLocks noChangeAspect="1"/>
          </p:cNvPicPr>
          <p:nvPr/>
        </p:nvPicPr>
        <p:blipFill>
          <a:blip r:embed="rId6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image2.tif"/>
          <p:cNvPicPr>
            <a:picLocks noChangeAspect="1"/>
          </p:cNvPicPr>
          <p:nvPr/>
        </p:nvPicPr>
        <p:blipFill>
          <a:blip r:embed="rId7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" name="image3.tif"/>
          <p:cNvPicPr>
            <a:picLocks noChangeAspect="1"/>
          </p:cNvPicPr>
          <p:nvPr/>
        </p:nvPicPr>
        <p:blipFill>
          <a:blip r:embed="rId8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467543" y="980728"/>
            <a:ext cx="8229601" cy="792089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10" name="Shape 110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4pPr marL="1046868" indent="-419805"/>
            <a:lvl5pPr marL="1319212" indent="-422275"/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11" name="Shape 111"/>
          <p:cNvSpPr>
            <a:spLocks noGrp="1"/>
          </p:cNvSpPr>
          <p:nvPr>
            <p:ph type="sldNum" sz="quarter" idx="2"/>
          </p:nvPr>
        </p:nvSpPr>
        <p:spPr>
          <a:xfrm>
            <a:off x="8413191" y="6404292"/>
            <a:ext cx="273609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3" name="Shape 57"/>
          <p:cNvSpPr txBox="1">
            <a:spLocks/>
          </p:cNvSpPr>
          <p:nvPr userDrawn="1"/>
        </p:nvSpPr>
        <p:spPr>
          <a:xfrm>
            <a:off x="8702541" y="639479"/>
            <a:ext cx="477971" cy="269241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ctr"/>
            <a:endParaRPr lang="de-CH" sz="1000" dirty="0">
              <a:solidFill>
                <a:schemeClr val="bg1"/>
              </a:solidFill>
            </a:endParaRPr>
          </a:p>
        </p:txBody>
      </p:sp>
      <p:sp>
        <p:nvSpPr>
          <p:cNvPr id="24" name="Shape 39"/>
          <p:cNvSpPr/>
          <p:nvPr userDrawn="1"/>
        </p:nvSpPr>
        <p:spPr>
          <a:xfrm>
            <a:off x="251520" y="418005"/>
            <a:ext cx="972001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tIns="45719" rIns="45719" bIns="45719" numCol="1" anchor="b">
            <a:spAutoFit/>
          </a:bodyPr>
          <a:lstStyle>
            <a:lvl1pPr>
              <a:defRPr sz="1000">
                <a:solidFill>
                  <a:srgbClr val="FFFFFF"/>
                </a:solidFill>
                <a:latin typeface="Segoe UI Light"/>
                <a:ea typeface="Segoe UI Light"/>
                <a:cs typeface="Segoe UI Light"/>
                <a:sym typeface="Segoe UI Light"/>
              </a:defRPr>
            </a:lvl1pPr>
          </a:lstStyle>
          <a:p>
            <a:r>
              <a:rPr lang="de-CH" dirty="0" smtClean="0"/>
              <a:t>FORUM</a:t>
            </a:r>
          </a:p>
          <a:p>
            <a:r>
              <a:rPr dirty="0" smtClean="0"/>
              <a:t>AGILE </a:t>
            </a:r>
            <a:r>
              <a:rPr dirty="0"/>
              <a:t>VERWALTUNG</a:t>
            </a:r>
          </a:p>
        </p:txBody>
      </p:sp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250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9" name="Shape 119"/>
          <p:cNvSpPr/>
          <p:nvPr/>
        </p:nvSpPr>
        <p:spPr>
          <a:xfrm>
            <a:off x="251520" y="0"/>
            <a:ext cx="972001" cy="972001"/>
          </a:xfrm>
          <a:prstGeom prst="rect">
            <a:avLst/>
          </a:prstGeom>
          <a:gradFill flip="none" rotWithShape="1"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 scaled="0"/>
          </a:gra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b">
            <a:noAutofit/>
          </a:bodyPr>
          <a:lstStyle/>
          <a:p>
            <a:pPr>
              <a:defRPr sz="1000">
                <a:solidFill>
                  <a:srgbClr val="FFFFFF"/>
                </a:solidFill>
                <a:latin typeface="Segoe UI Light"/>
                <a:ea typeface="Segoe UI Light"/>
                <a:cs typeface="Segoe UI Light"/>
                <a:sym typeface="Segoe UI Light"/>
              </a:defRPr>
            </a:pPr>
            <a:endParaRPr/>
          </a:p>
        </p:txBody>
      </p:sp>
      <p:sp>
        <p:nvSpPr>
          <p:cNvPr id="122" name="Shape 122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270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3" name="Shape 123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24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6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7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image2.tif"/>
          <p:cNvPicPr>
            <a:picLocks noChangeAspect="1"/>
          </p:cNvPicPr>
          <p:nvPr/>
        </p:nvPicPr>
        <p:blipFill>
          <a:blip r:embed="rId5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image2.tif"/>
          <p:cNvPicPr>
            <a:picLocks noChangeAspect="1"/>
          </p:cNvPicPr>
          <p:nvPr/>
        </p:nvPicPr>
        <p:blipFill>
          <a:blip r:embed="rId6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image2.tif"/>
          <p:cNvPicPr>
            <a:picLocks noChangeAspect="1"/>
          </p:cNvPicPr>
          <p:nvPr/>
        </p:nvPicPr>
        <p:blipFill>
          <a:blip r:embed="rId7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hape 134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35" name="image3.tif"/>
          <p:cNvPicPr>
            <a:picLocks noChangeAspect="1"/>
          </p:cNvPicPr>
          <p:nvPr/>
        </p:nvPicPr>
        <p:blipFill>
          <a:blip r:embed="rId8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xfrm>
            <a:off x="467543" y="980728"/>
            <a:ext cx="8229601" cy="792089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457200" y="3861048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/>
            </a:lvl5pPr>
          </a:lstStyle>
          <a:p>
            <a:r>
              <a:rPr dirty="0" err="1"/>
              <a:t>Textebene</a:t>
            </a:r>
            <a:r>
              <a:rPr dirty="0"/>
              <a:t> 1</a:t>
            </a:r>
          </a:p>
          <a:p>
            <a:pPr lvl="1"/>
            <a:r>
              <a:rPr dirty="0" err="1"/>
              <a:t>Textebene</a:t>
            </a:r>
            <a:r>
              <a:rPr dirty="0"/>
              <a:t> 2</a:t>
            </a:r>
          </a:p>
          <a:p>
            <a:pPr lvl="2"/>
            <a:r>
              <a:rPr dirty="0" err="1"/>
              <a:t>Textebene</a:t>
            </a:r>
            <a:r>
              <a:rPr dirty="0"/>
              <a:t> 3</a:t>
            </a:r>
          </a:p>
          <a:p>
            <a:pPr lvl="3"/>
            <a:r>
              <a:rPr dirty="0" err="1"/>
              <a:t>Textebene</a:t>
            </a:r>
            <a:r>
              <a:rPr dirty="0"/>
              <a:t> 4</a:t>
            </a:r>
          </a:p>
          <a:p>
            <a:pPr lvl="4"/>
            <a:r>
              <a:rPr dirty="0" err="1"/>
              <a:t>Textebene</a:t>
            </a:r>
            <a:r>
              <a:rPr dirty="0"/>
              <a:t> 5</a:t>
            </a:r>
          </a:p>
        </p:txBody>
      </p:sp>
      <p:sp>
        <p:nvSpPr>
          <p:cNvPr id="139" name="Shape 139"/>
          <p:cNvSpPr>
            <a:spLocks noGrp="1"/>
          </p:cNvSpPr>
          <p:nvPr>
            <p:ph type="sldNum" sz="quarter" idx="2"/>
          </p:nvPr>
        </p:nvSpPr>
        <p:spPr>
          <a:xfrm>
            <a:off x="8413191" y="6404292"/>
            <a:ext cx="273609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4" name="Shape 57"/>
          <p:cNvSpPr txBox="1">
            <a:spLocks/>
          </p:cNvSpPr>
          <p:nvPr userDrawn="1"/>
        </p:nvSpPr>
        <p:spPr>
          <a:xfrm>
            <a:off x="8702541" y="639479"/>
            <a:ext cx="477971" cy="269241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ctr"/>
            <a:endParaRPr lang="de-CH" sz="1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5" name="Shape 39"/>
          <p:cNvSpPr/>
          <p:nvPr userDrawn="1"/>
        </p:nvSpPr>
        <p:spPr>
          <a:xfrm>
            <a:off x="251520" y="418005"/>
            <a:ext cx="972001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tIns="45719" rIns="45719" bIns="45719" numCol="1" anchor="b">
            <a:spAutoFit/>
          </a:bodyPr>
          <a:lstStyle>
            <a:lvl1pPr>
              <a:defRPr sz="1000">
                <a:solidFill>
                  <a:srgbClr val="FFFFFF"/>
                </a:solidFill>
                <a:latin typeface="Segoe UI Light"/>
                <a:ea typeface="Segoe UI Light"/>
                <a:cs typeface="Segoe UI Light"/>
                <a:sym typeface="Segoe UI Light"/>
              </a:defRPr>
            </a:lvl1pPr>
          </a:lstStyle>
          <a:p>
            <a:r>
              <a:rPr lang="de-CH" dirty="0" smtClean="0"/>
              <a:t>FORUM</a:t>
            </a:r>
          </a:p>
          <a:p>
            <a:r>
              <a:rPr dirty="0" smtClean="0"/>
              <a:t>AGILE ERWALTUNG</a:t>
            </a:r>
            <a:endParaRPr dirty="0"/>
          </a:p>
        </p:txBody>
      </p:sp>
      <p:pic>
        <p:nvPicPr>
          <p:cNvPr id="26" name="Grafik 25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0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0" name="Shape 150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270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1" name="Shape 151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52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3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image2.tif"/>
          <p:cNvPicPr>
            <a:picLocks noChangeAspect="1"/>
          </p:cNvPicPr>
          <p:nvPr/>
        </p:nvPicPr>
        <p:blipFill>
          <a:blip r:embed="rId5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image2.tif"/>
          <p:cNvPicPr>
            <a:picLocks noChangeAspect="1"/>
          </p:cNvPicPr>
          <p:nvPr/>
        </p:nvPicPr>
        <p:blipFill>
          <a:blip r:embed="rId6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image2.tif"/>
          <p:cNvPicPr>
            <a:picLocks noChangeAspect="1"/>
          </p:cNvPicPr>
          <p:nvPr/>
        </p:nvPicPr>
        <p:blipFill>
          <a:blip r:embed="rId7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Shape 162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63" name="image3.tif"/>
          <p:cNvPicPr>
            <a:picLocks noChangeAspect="1"/>
          </p:cNvPicPr>
          <p:nvPr/>
        </p:nvPicPr>
        <p:blipFill>
          <a:blip r:embed="rId8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4" name="Shape 164"/>
          <p:cNvSpPr>
            <a:spLocks noGrp="1"/>
          </p:cNvSpPr>
          <p:nvPr>
            <p:ph type="title"/>
          </p:nvPr>
        </p:nvSpPr>
        <p:spPr>
          <a:xfrm>
            <a:off x="1322769" y="723268"/>
            <a:ext cx="7267839" cy="792089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Titeltext</a:t>
            </a:r>
            <a:endParaRPr dirty="0"/>
          </a:p>
        </p:txBody>
      </p:sp>
      <p:sp>
        <p:nvSpPr>
          <p:cNvPr id="165" name="Shape 165"/>
          <p:cNvSpPr>
            <a:spLocks noGrp="1"/>
          </p:cNvSpPr>
          <p:nvPr>
            <p:ph type="sldNum" sz="quarter" idx="2"/>
          </p:nvPr>
        </p:nvSpPr>
        <p:spPr>
          <a:xfrm>
            <a:off x="8413191" y="6404292"/>
            <a:ext cx="273609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2" name="Shape 57"/>
          <p:cNvSpPr txBox="1">
            <a:spLocks/>
          </p:cNvSpPr>
          <p:nvPr userDrawn="1"/>
        </p:nvSpPr>
        <p:spPr>
          <a:xfrm>
            <a:off x="8702541" y="639479"/>
            <a:ext cx="477971" cy="269241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ctr"/>
            <a:endParaRPr lang="de-CH" sz="1000" dirty="0">
              <a:solidFill>
                <a:schemeClr val="bg1"/>
              </a:solidFill>
            </a:endParaRPr>
          </a:p>
        </p:txBody>
      </p:sp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93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3" name="Shape 173"/>
          <p:cNvSpPr/>
          <p:nvPr/>
        </p:nvSpPr>
        <p:spPr>
          <a:xfrm>
            <a:off x="251520" y="0"/>
            <a:ext cx="972001" cy="972001"/>
          </a:xfrm>
          <a:prstGeom prst="rect">
            <a:avLst/>
          </a:prstGeom>
          <a:gradFill flip="none" rotWithShape="1"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 scaled="0"/>
          </a:gra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b">
            <a:noAutofit/>
          </a:bodyPr>
          <a:lstStyle/>
          <a:p>
            <a:pPr>
              <a:defRPr sz="1000">
                <a:solidFill>
                  <a:srgbClr val="FFFFFF"/>
                </a:solidFill>
                <a:latin typeface="Segoe UI Light"/>
                <a:ea typeface="Segoe UI Light"/>
                <a:cs typeface="Segoe UI Light"/>
                <a:sym typeface="Segoe UI Light"/>
              </a:defRPr>
            </a:pPr>
            <a:endParaRPr/>
          </a:p>
        </p:txBody>
      </p:sp>
      <p:sp>
        <p:nvSpPr>
          <p:cNvPr id="176" name="Shape 176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270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7" name="Shape 177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78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0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1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image2.tif"/>
          <p:cNvPicPr>
            <a:picLocks noChangeAspect="1"/>
          </p:cNvPicPr>
          <p:nvPr/>
        </p:nvPicPr>
        <p:blipFill>
          <a:blip r:embed="rId5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6" name="image2.tif"/>
          <p:cNvPicPr>
            <a:picLocks noChangeAspect="1"/>
          </p:cNvPicPr>
          <p:nvPr/>
        </p:nvPicPr>
        <p:blipFill>
          <a:blip r:embed="rId6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87" name="image2.tif"/>
          <p:cNvPicPr>
            <a:picLocks noChangeAspect="1"/>
          </p:cNvPicPr>
          <p:nvPr/>
        </p:nvPicPr>
        <p:blipFill>
          <a:blip r:embed="rId7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Shape 188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89" name="image3.tif"/>
          <p:cNvPicPr>
            <a:picLocks noChangeAspect="1"/>
          </p:cNvPicPr>
          <p:nvPr/>
        </p:nvPicPr>
        <p:blipFill>
          <a:blip r:embed="rId8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Shape 190"/>
          <p:cNvSpPr>
            <a:spLocks noGrp="1"/>
          </p:cNvSpPr>
          <p:nvPr>
            <p:ph type="sldNum" sz="quarter" idx="2"/>
          </p:nvPr>
        </p:nvSpPr>
        <p:spPr>
          <a:xfrm>
            <a:off x="8413191" y="6404292"/>
            <a:ext cx="273609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1" name="Shape 57"/>
          <p:cNvSpPr txBox="1">
            <a:spLocks/>
          </p:cNvSpPr>
          <p:nvPr userDrawn="1"/>
        </p:nvSpPr>
        <p:spPr>
          <a:xfrm>
            <a:off x="8702541" y="639479"/>
            <a:ext cx="477971" cy="269241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ctr"/>
            <a:endParaRPr lang="de-CH" sz="1000" dirty="0">
              <a:solidFill>
                <a:schemeClr val="bg1"/>
              </a:solidFill>
            </a:endParaRPr>
          </a:p>
        </p:txBody>
      </p:sp>
      <p:sp>
        <p:nvSpPr>
          <p:cNvPr id="22" name="Shape 39"/>
          <p:cNvSpPr/>
          <p:nvPr userDrawn="1"/>
        </p:nvSpPr>
        <p:spPr>
          <a:xfrm>
            <a:off x="251520" y="418005"/>
            <a:ext cx="972001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tIns="45719" rIns="45719" bIns="45719" numCol="1" anchor="b">
            <a:spAutoFit/>
          </a:bodyPr>
          <a:lstStyle>
            <a:lvl1pPr>
              <a:defRPr sz="1000">
                <a:solidFill>
                  <a:srgbClr val="FFFFFF"/>
                </a:solidFill>
                <a:latin typeface="Segoe UI Light"/>
                <a:ea typeface="Segoe UI Light"/>
                <a:cs typeface="Segoe UI Light"/>
                <a:sym typeface="Segoe UI Light"/>
              </a:defRPr>
            </a:lvl1pPr>
          </a:lstStyle>
          <a:p>
            <a:r>
              <a:rPr lang="de-CH" dirty="0" smtClean="0"/>
              <a:t>FORUM</a:t>
            </a:r>
          </a:p>
          <a:p>
            <a:r>
              <a:rPr dirty="0" smtClean="0"/>
              <a:t>AGILE </a:t>
            </a:r>
            <a:r>
              <a:rPr dirty="0"/>
              <a:t>VERWALTUNG</a:t>
            </a:r>
          </a:p>
        </p:txBody>
      </p:sp>
    </p:spTree>
    <p:extLst>
      <p:ext uri="{BB962C8B-B14F-4D97-AF65-F5344CB8AC3E}">
        <p14:creationId xmlns:p14="http://schemas.microsoft.com/office/powerpoint/2010/main" val="130108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1" name="Shape 201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270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2" name="Shape 202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03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6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7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8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0" name="image2.tif"/>
          <p:cNvPicPr>
            <a:picLocks noChangeAspect="1"/>
          </p:cNvPicPr>
          <p:nvPr/>
        </p:nvPicPr>
        <p:blipFill>
          <a:blip r:embed="rId5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1" name="image2.tif"/>
          <p:cNvPicPr>
            <a:picLocks noChangeAspect="1"/>
          </p:cNvPicPr>
          <p:nvPr/>
        </p:nvPicPr>
        <p:blipFill>
          <a:blip r:embed="rId6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2" name="image2.tif"/>
          <p:cNvPicPr>
            <a:picLocks noChangeAspect="1"/>
          </p:cNvPicPr>
          <p:nvPr/>
        </p:nvPicPr>
        <p:blipFill>
          <a:blip r:embed="rId7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sp>
        <p:nvSpPr>
          <p:cNvPr id="213" name="Shape 213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14" name="image3.tif"/>
          <p:cNvPicPr>
            <a:picLocks noChangeAspect="1"/>
          </p:cNvPicPr>
          <p:nvPr/>
        </p:nvPicPr>
        <p:blipFill>
          <a:blip r:embed="rId8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Shape 215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Titeltext</a:t>
            </a:r>
          </a:p>
        </p:txBody>
      </p:sp>
      <p:sp>
        <p:nvSpPr>
          <p:cNvPr id="216" name="Shape 216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593272" indent="-415472">
              <a:spcBef>
                <a:spcPts val="700"/>
              </a:spcBef>
              <a:defRPr sz="3200"/>
            </a:lvl2pPr>
            <a:lvl3pPr marL="717550" indent="-361950">
              <a:spcBef>
                <a:spcPts val="700"/>
              </a:spcBef>
              <a:defRPr sz="3200"/>
            </a:lvl3pPr>
            <a:lvl4pPr marL="1058862" indent="-431800">
              <a:spcBef>
                <a:spcPts val="700"/>
              </a:spcBef>
              <a:defRPr sz="3200"/>
            </a:lvl4pPr>
            <a:lvl5pPr marL="1331277" indent="-434340">
              <a:spcBef>
                <a:spcPts val="700"/>
              </a:spcBef>
              <a:defRPr sz="32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17" name="Shape 217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218" name="Shape 218"/>
          <p:cNvSpPr>
            <a:spLocks noGrp="1"/>
          </p:cNvSpPr>
          <p:nvPr>
            <p:ph type="sldNum" sz="quarter" idx="2"/>
          </p:nvPr>
        </p:nvSpPr>
        <p:spPr>
          <a:xfrm>
            <a:off x="8413191" y="6404292"/>
            <a:ext cx="273609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4" name="Shape 57"/>
          <p:cNvSpPr txBox="1">
            <a:spLocks/>
          </p:cNvSpPr>
          <p:nvPr userDrawn="1"/>
        </p:nvSpPr>
        <p:spPr>
          <a:xfrm>
            <a:off x="8702541" y="639479"/>
            <a:ext cx="477971" cy="269241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ctr"/>
            <a:endParaRPr lang="de-CH" sz="1000" dirty="0">
              <a:solidFill>
                <a:schemeClr val="bg1"/>
              </a:solidFill>
            </a:endParaRPr>
          </a:p>
        </p:txBody>
      </p:sp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62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9" name="Shape 229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270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30" name="Shape 230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31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2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3" name="image1.tif"/>
          <p:cNvPicPr>
            <a:picLocks noChangeAspect="1"/>
          </p:cNvPicPr>
          <p:nvPr/>
        </p:nvPicPr>
        <p:blipFill>
          <a:blip r:embed="rId2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4" name="image1.tif"/>
          <p:cNvPicPr>
            <a:picLocks noChangeAspect="1"/>
          </p:cNvPicPr>
          <p:nvPr/>
        </p:nvPicPr>
        <p:blipFill>
          <a:blip r:embed="rId3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5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6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7" name="image1.tif"/>
          <p:cNvPicPr>
            <a:picLocks noChangeAspect="1"/>
          </p:cNvPicPr>
          <p:nvPr/>
        </p:nvPicPr>
        <p:blipFill>
          <a:blip r:embed="rId4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8" name="image2.tif"/>
          <p:cNvPicPr>
            <a:picLocks noChangeAspect="1"/>
          </p:cNvPicPr>
          <p:nvPr/>
        </p:nvPicPr>
        <p:blipFill>
          <a:blip r:embed="rId5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image2.tif"/>
          <p:cNvPicPr>
            <a:picLocks noChangeAspect="1"/>
          </p:cNvPicPr>
          <p:nvPr/>
        </p:nvPicPr>
        <p:blipFill>
          <a:blip r:embed="rId6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0" name="image2.tif"/>
          <p:cNvPicPr>
            <a:picLocks noChangeAspect="1"/>
          </p:cNvPicPr>
          <p:nvPr/>
        </p:nvPicPr>
        <p:blipFill>
          <a:blip r:embed="rId7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sp>
        <p:nvSpPr>
          <p:cNvPr id="241" name="Shape 241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42" name="image3.tif"/>
          <p:cNvPicPr>
            <a:picLocks noChangeAspect="1"/>
          </p:cNvPicPr>
          <p:nvPr/>
        </p:nvPicPr>
        <p:blipFill>
          <a:blip r:embed="rId8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Shape 24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r>
              <a:t>Titeltext</a:t>
            </a:r>
          </a:p>
        </p:txBody>
      </p:sp>
      <p:sp>
        <p:nvSpPr>
          <p:cNvPr id="244" name="Shape 244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45" name="Shape 245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46" name="Shape 246"/>
          <p:cNvSpPr>
            <a:spLocks noGrp="1"/>
          </p:cNvSpPr>
          <p:nvPr>
            <p:ph type="sldNum" sz="quarter" idx="2"/>
          </p:nvPr>
        </p:nvSpPr>
        <p:spPr>
          <a:xfrm>
            <a:off x="8413191" y="6404292"/>
            <a:ext cx="273609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4" name="Shape 57"/>
          <p:cNvSpPr txBox="1">
            <a:spLocks/>
          </p:cNvSpPr>
          <p:nvPr userDrawn="1"/>
        </p:nvSpPr>
        <p:spPr>
          <a:xfrm>
            <a:off x="8702541" y="639479"/>
            <a:ext cx="477971" cy="269241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algn="ctr"/>
            <a:endParaRPr lang="de-CH" sz="1000" dirty="0">
              <a:solidFill>
                <a:schemeClr val="bg1"/>
              </a:solidFill>
            </a:endParaRPr>
          </a:p>
        </p:txBody>
      </p:sp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28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5.png"/><Relationship Id="rId30" Type="http://schemas.openxmlformats.org/officeDocument/2006/relationships/image" Target="../media/image8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8666027" y="260648"/>
            <a:ext cx="477972" cy="972000"/>
          </a:xfrm>
          <a:prstGeom prst="rect">
            <a:avLst/>
          </a:prstGeom>
          <a:gradFill>
            <a:gsLst>
              <a:gs pos="0">
                <a:srgbClr val="2E5E97"/>
              </a:gs>
              <a:gs pos="80000">
                <a:srgbClr val="3C7BC7"/>
              </a:gs>
              <a:gs pos="100000">
                <a:srgbClr val="3A7CC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" name="Shape 6"/>
          <p:cNvSpPr/>
          <p:nvPr/>
        </p:nvSpPr>
        <p:spPr>
          <a:xfrm>
            <a:off x="1223520" y="116631"/>
            <a:ext cx="7442508" cy="447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811" extrusionOk="0">
                <a:moveTo>
                  <a:pt x="0" y="2772"/>
                </a:moveTo>
                <a:cubicBezTo>
                  <a:pt x="792" y="952"/>
                  <a:pt x="1584" y="-867"/>
                  <a:pt x="2271" y="449"/>
                </a:cubicBezTo>
                <a:cubicBezTo>
                  <a:pt x="2958" y="1765"/>
                  <a:pt x="3468" y="8385"/>
                  <a:pt x="4123" y="10668"/>
                </a:cubicBezTo>
                <a:cubicBezTo>
                  <a:pt x="4777" y="12952"/>
                  <a:pt x="5600" y="14733"/>
                  <a:pt x="6196" y="14152"/>
                </a:cubicBezTo>
                <a:cubicBezTo>
                  <a:pt x="6793" y="13572"/>
                  <a:pt x="7718" y="8849"/>
                  <a:pt x="7702" y="7185"/>
                </a:cubicBezTo>
                <a:cubicBezTo>
                  <a:pt x="7685" y="5520"/>
                  <a:pt x="6188" y="2075"/>
                  <a:pt x="6097" y="4165"/>
                </a:cubicBezTo>
                <a:cubicBezTo>
                  <a:pt x="6007" y="6256"/>
                  <a:pt x="6229" y="18720"/>
                  <a:pt x="7159" y="19727"/>
                </a:cubicBezTo>
                <a:cubicBezTo>
                  <a:pt x="8089" y="20733"/>
                  <a:pt x="11277" y="12449"/>
                  <a:pt x="11676" y="10204"/>
                </a:cubicBezTo>
                <a:cubicBezTo>
                  <a:pt x="12075" y="7959"/>
                  <a:pt x="9788" y="5094"/>
                  <a:pt x="9553" y="6256"/>
                </a:cubicBezTo>
                <a:cubicBezTo>
                  <a:pt x="9319" y="7417"/>
                  <a:pt x="9640" y="15546"/>
                  <a:pt x="10269" y="17172"/>
                </a:cubicBezTo>
                <a:cubicBezTo>
                  <a:pt x="10899" y="18798"/>
                  <a:pt x="12614" y="17675"/>
                  <a:pt x="13330" y="16010"/>
                </a:cubicBezTo>
                <a:cubicBezTo>
                  <a:pt x="14046" y="14346"/>
                  <a:pt x="14021" y="8927"/>
                  <a:pt x="14565" y="7185"/>
                </a:cubicBezTo>
                <a:cubicBezTo>
                  <a:pt x="15108" y="5443"/>
                  <a:pt x="15893" y="4127"/>
                  <a:pt x="16589" y="5559"/>
                </a:cubicBezTo>
                <a:cubicBezTo>
                  <a:pt x="17284" y="6991"/>
                  <a:pt x="18037" y="14114"/>
                  <a:pt x="18736" y="15778"/>
                </a:cubicBezTo>
                <a:cubicBezTo>
                  <a:pt x="19436" y="17443"/>
                  <a:pt x="20308" y="15314"/>
                  <a:pt x="20785" y="15546"/>
                </a:cubicBezTo>
                <a:cubicBezTo>
                  <a:pt x="21263" y="15778"/>
                  <a:pt x="21600" y="17172"/>
                  <a:pt x="21600" y="17172"/>
                </a:cubicBezTo>
              </a:path>
            </a:pathLst>
          </a:custGeom>
          <a:ln w="19050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" name="Shape 7"/>
          <p:cNvSpPr/>
          <p:nvPr/>
        </p:nvSpPr>
        <p:spPr>
          <a:xfrm rot="10800000" flipH="1" flipV="1">
            <a:off x="6372200" y="6021287"/>
            <a:ext cx="2837368" cy="9361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6" h="21037" extrusionOk="0">
                <a:moveTo>
                  <a:pt x="6" y="21037"/>
                </a:moveTo>
                <a:cubicBezTo>
                  <a:pt x="-16" y="18709"/>
                  <a:pt x="-37" y="16381"/>
                  <a:pt x="1028" y="14914"/>
                </a:cubicBezTo>
                <a:cubicBezTo>
                  <a:pt x="2093" y="13447"/>
                  <a:pt x="4830" y="12469"/>
                  <a:pt x="6396" y="12235"/>
                </a:cubicBezTo>
                <a:cubicBezTo>
                  <a:pt x="7962" y="12002"/>
                  <a:pt x="10348" y="13001"/>
                  <a:pt x="10422" y="13511"/>
                </a:cubicBezTo>
                <a:cubicBezTo>
                  <a:pt x="10497" y="14021"/>
                  <a:pt x="6918" y="16254"/>
                  <a:pt x="6843" y="15297"/>
                </a:cubicBezTo>
                <a:cubicBezTo>
                  <a:pt x="6769" y="14340"/>
                  <a:pt x="8558" y="8834"/>
                  <a:pt x="9975" y="7771"/>
                </a:cubicBezTo>
                <a:cubicBezTo>
                  <a:pt x="11391" y="6708"/>
                  <a:pt x="13788" y="8855"/>
                  <a:pt x="15343" y="8919"/>
                </a:cubicBezTo>
                <a:cubicBezTo>
                  <a:pt x="16898" y="8983"/>
                  <a:pt x="18325" y="9514"/>
                  <a:pt x="19305" y="8154"/>
                </a:cubicBezTo>
                <a:cubicBezTo>
                  <a:pt x="20285" y="6793"/>
                  <a:pt x="20881" y="2073"/>
                  <a:pt x="21222" y="755"/>
                </a:cubicBezTo>
                <a:cubicBezTo>
                  <a:pt x="21563" y="-563"/>
                  <a:pt x="21350" y="245"/>
                  <a:pt x="21350" y="245"/>
                </a:cubicBezTo>
              </a:path>
            </a:pathLst>
          </a:custGeom>
          <a:ln w="28575"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8" name="image1.png"/>
          <p:cNvPicPr>
            <a:picLocks noChangeAspect="1"/>
          </p:cNvPicPr>
          <p:nvPr/>
        </p:nvPicPr>
        <p:blipFill>
          <a:blip r:embed="rId23">
            <a:extLst/>
          </a:blip>
          <a:srcRect l="31020" t="9481" r="28679" b="28707"/>
          <a:stretch>
            <a:fillRect/>
          </a:stretch>
        </p:blipFill>
        <p:spPr>
          <a:xfrm rot="1678149">
            <a:off x="2167834" y="133116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image1.png"/>
          <p:cNvPicPr>
            <a:picLocks noChangeAspect="1"/>
          </p:cNvPicPr>
          <p:nvPr/>
        </p:nvPicPr>
        <p:blipFill>
          <a:blip r:embed="rId24">
            <a:extLst/>
          </a:blip>
          <a:srcRect l="31020" t="9481" r="28679" b="28707"/>
          <a:stretch>
            <a:fillRect/>
          </a:stretch>
        </p:blipFill>
        <p:spPr>
          <a:xfrm rot="10800000">
            <a:off x="4896196" y="10141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image1.tif"/>
          <p:cNvPicPr>
            <a:picLocks noChangeAspect="1"/>
          </p:cNvPicPr>
          <p:nvPr/>
        </p:nvPicPr>
        <p:blipFill>
          <a:blip r:embed="rId23">
            <a:extLst/>
          </a:blip>
          <a:srcRect l="31020" t="9481" r="28679" b="28707"/>
          <a:stretch>
            <a:fillRect/>
          </a:stretch>
        </p:blipFill>
        <p:spPr>
          <a:xfrm rot="1803235">
            <a:off x="4644997" y="57913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image1.tif"/>
          <p:cNvPicPr>
            <a:picLocks noChangeAspect="1"/>
          </p:cNvPicPr>
          <p:nvPr/>
        </p:nvPicPr>
        <p:blipFill>
          <a:blip r:embed="rId24">
            <a:extLst/>
          </a:blip>
          <a:srcRect l="31020" t="9481" r="28679" b="28707"/>
          <a:stretch>
            <a:fillRect/>
          </a:stretch>
        </p:blipFill>
        <p:spPr>
          <a:xfrm rot="10800000">
            <a:off x="3131839" y="223117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image1.png"/>
          <p:cNvPicPr>
            <a:picLocks noChangeAspect="1"/>
          </p:cNvPicPr>
          <p:nvPr/>
        </p:nvPicPr>
        <p:blipFill>
          <a:blip r:embed="rId25">
            <a:extLst/>
          </a:blip>
          <a:srcRect l="31020" t="9481" r="28679" b="28707"/>
          <a:stretch>
            <a:fillRect/>
          </a:stretch>
        </p:blipFill>
        <p:spPr>
          <a:xfrm rot="5400000">
            <a:off x="3311840" y="51582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image1.tif"/>
          <p:cNvPicPr>
            <a:picLocks noChangeAspect="1"/>
          </p:cNvPicPr>
          <p:nvPr/>
        </p:nvPicPr>
        <p:blipFill>
          <a:blip r:embed="rId25">
            <a:extLst/>
          </a:blip>
          <a:srcRect l="31020" t="9481" r="28679" b="28707"/>
          <a:stretch>
            <a:fillRect/>
          </a:stretch>
        </p:blipFill>
        <p:spPr>
          <a:xfrm rot="5400000">
            <a:off x="7416296" y="296711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image1.tif"/>
          <p:cNvPicPr>
            <a:picLocks noChangeAspect="1"/>
          </p:cNvPicPr>
          <p:nvPr/>
        </p:nvPicPr>
        <p:blipFill>
          <a:blip r:embed="rId25">
            <a:extLst/>
          </a:blip>
          <a:srcRect l="31020" t="9481" r="28679" b="28707"/>
          <a:stretch>
            <a:fillRect/>
          </a:stretch>
        </p:blipFill>
        <p:spPr>
          <a:xfrm rot="5400000">
            <a:off x="5166195" y="456158"/>
            <a:ext cx="180002" cy="18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image2.png"/>
          <p:cNvPicPr>
            <a:picLocks noChangeAspect="1"/>
          </p:cNvPicPr>
          <p:nvPr/>
        </p:nvPicPr>
        <p:blipFill>
          <a:blip r:embed="rId26">
            <a:extLst/>
          </a:blip>
          <a:srcRect l="31020" t="9481" r="28678" b="28707"/>
          <a:stretch>
            <a:fillRect/>
          </a:stretch>
        </p:blipFill>
        <p:spPr>
          <a:xfrm rot="10800000">
            <a:off x="7128310" y="627334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image2.png"/>
          <p:cNvPicPr>
            <a:picLocks noChangeAspect="1"/>
          </p:cNvPicPr>
          <p:nvPr/>
        </p:nvPicPr>
        <p:blipFill>
          <a:blip r:embed="rId27">
            <a:extLst/>
          </a:blip>
          <a:srcRect l="31020" t="9481" r="28678" b="28707"/>
          <a:stretch>
            <a:fillRect/>
          </a:stretch>
        </p:blipFill>
        <p:spPr>
          <a:xfrm rot="1803235">
            <a:off x="7874235" y="6515213"/>
            <a:ext cx="252002" cy="25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image2.png"/>
          <p:cNvPicPr>
            <a:picLocks noChangeAspect="1"/>
          </p:cNvPicPr>
          <p:nvPr/>
        </p:nvPicPr>
        <p:blipFill>
          <a:blip r:embed="rId28">
            <a:extLst/>
          </a:blip>
          <a:srcRect l="31020" t="9481" r="28678" b="28707"/>
          <a:stretch>
            <a:fillRect/>
          </a:stretch>
        </p:blipFill>
        <p:spPr>
          <a:xfrm rot="4361246">
            <a:off x="8712486" y="6269099"/>
            <a:ext cx="252002" cy="2520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 rot="1067216">
            <a:off x="0" y="330200"/>
            <a:ext cx="220134" cy="491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623" y="2172"/>
                  <a:pt x="15646" y="4345"/>
                  <a:pt x="13292" y="7448"/>
                </a:cubicBezTo>
                <a:cubicBezTo>
                  <a:pt x="10939" y="10552"/>
                  <a:pt x="9692" y="16262"/>
                  <a:pt x="7477" y="18621"/>
                </a:cubicBezTo>
                <a:cubicBezTo>
                  <a:pt x="5262" y="20979"/>
                  <a:pt x="0" y="21600"/>
                  <a:pt x="0" y="21600"/>
                </a:cubicBezTo>
              </a:path>
            </a:pathLst>
          </a:custGeom>
          <a:ln>
            <a:solidFill>
              <a:srgbClr val="808080"/>
            </a:solidFill>
            <a:prstDash val="dash"/>
          </a:ln>
          <a:effectLst>
            <a:outerShdw blurRad="50800" dist="63500" dir="2400000" rotWithShape="0">
              <a:srgbClr val="376092"/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9" name="image3.png"/>
          <p:cNvPicPr>
            <a:picLocks noChangeAspect="1"/>
          </p:cNvPicPr>
          <p:nvPr/>
        </p:nvPicPr>
        <p:blipFill>
          <a:blip r:embed="rId29">
            <a:extLst/>
          </a:blip>
          <a:srcRect l="31020" t="9480" r="28678" b="28708"/>
          <a:stretch>
            <a:fillRect/>
          </a:stretch>
        </p:blipFill>
        <p:spPr>
          <a:xfrm rot="13055726" flipH="1">
            <a:off x="57227" y="498403"/>
            <a:ext cx="108002" cy="10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xfrm>
            <a:off x="683568" y="2708919"/>
            <a:ext cx="7772401" cy="14700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Segoe UI Light"/>
                <a:ea typeface="Segoe UI Light"/>
                <a:cs typeface="Segoe UI Light"/>
                <a:sym typeface="Segoe UI Light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4" name="Shape 39"/>
          <p:cNvSpPr/>
          <p:nvPr userDrawn="1"/>
        </p:nvSpPr>
        <p:spPr>
          <a:xfrm>
            <a:off x="251520" y="418005"/>
            <a:ext cx="972001" cy="553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tIns="45719" rIns="45719" bIns="45719" numCol="1" anchor="b">
            <a:spAutoFit/>
          </a:bodyPr>
          <a:lstStyle>
            <a:lvl1pPr>
              <a:defRPr sz="1000">
                <a:solidFill>
                  <a:srgbClr val="FFFFFF"/>
                </a:solidFill>
                <a:latin typeface="Segoe UI Light"/>
                <a:ea typeface="Segoe UI Light"/>
                <a:cs typeface="Segoe UI Light"/>
                <a:sym typeface="Segoe UI Light"/>
              </a:defRPr>
            </a:lvl1pPr>
          </a:lstStyle>
          <a:p>
            <a:r>
              <a:rPr lang="de-CH" dirty="0" smtClean="0"/>
              <a:t>FORUM</a:t>
            </a:r>
          </a:p>
          <a:p>
            <a:r>
              <a:rPr dirty="0" smtClean="0"/>
              <a:t>AGILE </a:t>
            </a:r>
            <a:r>
              <a:rPr dirty="0"/>
              <a:t>VERWALTUNG</a:t>
            </a: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40" y="13079"/>
            <a:ext cx="993279" cy="993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04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13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890" r:id="rId14"/>
    <p:sldLayoutId id="2147483892" r:id="rId15"/>
    <p:sldLayoutId id="2147483893" r:id="rId16"/>
    <p:sldLayoutId id="2147483894" r:id="rId17"/>
    <p:sldLayoutId id="2147483895" r:id="rId18"/>
    <p:sldLayoutId id="2147483896" r:id="rId19"/>
    <p:sldLayoutId id="2147483897" r:id="rId20"/>
    <p:sldLayoutId id="2147483898" r:id="rId2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9pPr>
    </p:titleStyle>
    <p:bodyStyle>
      <a:lvl1pPr marL="457200" marR="0" indent="-4572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Helvetica Light"/>
        <a:buChar char="→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1pPr>
      <a:lvl2pPr marL="601927" marR="0" indent="-424127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Helvetica Light"/>
        <a:buChar char="∙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2pPr>
      <a:lvl3pPr marL="735648" marR="0" indent="-380048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Helvetica Light"/>
        <a:buChar char="−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3pPr>
      <a:lvl4pPr marL="1004887" marR="0" indent="-37782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Helvetica Light"/>
        <a:buChar char="–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4pPr>
      <a:lvl5pPr marL="1276985" marR="0" indent="-380048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Helvetica Light"/>
        <a:buChar char="−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5pPr>
      <a:lvl6pPr marL="26060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Helvetica Light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6pPr>
      <a:lvl7pPr marL="30632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Helvetica Light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7pPr>
      <a:lvl8pPr marL="35204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Helvetica Light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8pPr>
      <a:lvl9pPr marL="3977640" marR="0" indent="-32004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Helvetica Light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Segoe UI Light"/>
          <a:ea typeface="Segoe UI Light"/>
          <a:cs typeface="Segoe UI Light"/>
          <a:sym typeface="Segoe UI Light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 Light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 Light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 Light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 Light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 Light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 Light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 Light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 Light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Segoe U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KANBAN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Effizienter arbeiten </a:t>
            </a:r>
            <a:br>
              <a:rPr lang="de-DE" dirty="0" smtClean="0"/>
            </a:br>
            <a:r>
              <a:rPr lang="de-DE" dirty="0" smtClean="0"/>
              <a:t>durch Begrenzung des </a:t>
            </a:r>
            <a:br>
              <a:rPr lang="de-DE" dirty="0" smtClean="0"/>
            </a:br>
            <a:r>
              <a:rPr lang="de-DE" dirty="0" smtClean="0"/>
              <a:t>„Work in Progress“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1237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5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30931" y="3933790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98676" y="4721391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5755" y="316078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2060060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1871807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>
                <a:solidFill>
                  <a:srgbClr val="000000"/>
                </a:solidFill>
                <a:sym typeface="Calibri"/>
              </a:rPr>
              <a:t>2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50831" y="3152932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77836" y="3897648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327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5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0745" y="3132512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16468" y="3897647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58886" y="3160789"/>
            <a:ext cx="1407455" cy="711953"/>
          </a:xfrm>
          <a:prstGeom prst="rect">
            <a:avLst/>
          </a:prstGeom>
        </p:spPr>
      </p:pic>
      <p:sp>
        <p:nvSpPr>
          <p:cNvPr id="34" name="Textfeld 33"/>
          <p:cNvSpPr txBox="1"/>
          <p:nvPr/>
        </p:nvSpPr>
        <p:spPr>
          <a:xfrm>
            <a:off x="2550535" y="5163671"/>
            <a:ext cx="618554" cy="30777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4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72601" y="3897648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34261" y="311387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2738788" y="5396758"/>
            <a:ext cx="224118" cy="224118"/>
          </a:xfrm>
          <a:prstGeom prst="ellipse">
            <a:avLst/>
          </a:prstGeom>
          <a:solidFill>
            <a:schemeClr val="bg1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7" name="Grafik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12343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54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5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0745" y="3132512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47127" y="3187618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sp>
        <p:nvSpPr>
          <p:cNvPr id="34" name="Textfeld 33"/>
          <p:cNvSpPr txBox="1"/>
          <p:nvPr/>
        </p:nvSpPr>
        <p:spPr>
          <a:xfrm>
            <a:off x="3559203" y="5163671"/>
            <a:ext cx="618554" cy="30777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>
                <a:solidFill>
                  <a:srgbClr val="000000"/>
                </a:solidFill>
                <a:sym typeface="Calibri"/>
              </a:rPr>
              <a:t>7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57444" y="3897648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05065" y="4602891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3738028" y="5396758"/>
            <a:ext cx="224118" cy="224118"/>
          </a:xfrm>
          <a:prstGeom prst="ellipse">
            <a:avLst/>
          </a:prstGeom>
          <a:solidFill>
            <a:schemeClr val="bg1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7" name="Grafik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58418" y="3944830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898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5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36424" y="3132512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31211" y="4771323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sp>
        <p:nvSpPr>
          <p:cNvPr id="34" name="Textfeld 33"/>
          <p:cNvSpPr txBox="1"/>
          <p:nvPr/>
        </p:nvSpPr>
        <p:spPr>
          <a:xfrm>
            <a:off x="3907996" y="5163671"/>
            <a:ext cx="618554" cy="30777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8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73882" y="3134074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21503" y="3839317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4086821" y="5396758"/>
            <a:ext cx="224118" cy="224118"/>
          </a:xfrm>
          <a:prstGeom prst="ellipse">
            <a:avLst/>
          </a:prstGeom>
          <a:solidFill>
            <a:schemeClr val="bg1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7" name="Grafik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04796" y="3124695"/>
            <a:ext cx="1407455" cy="711953"/>
          </a:xfrm>
          <a:prstGeom prst="rect">
            <a:avLst/>
          </a:prstGeom>
        </p:spPr>
      </p:pic>
      <p:pic>
        <p:nvPicPr>
          <p:cNvPr id="38" name="Grafik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12343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899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5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31211" y="4771323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sp>
        <p:nvSpPr>
          <p:cNvPr id="34" name="Textfeld 33"/>
          <p:cNvSpPr txBox="1"/>
          <p:nvPr/>
        </p:nvSpPr>
        <p:spPr>
          <a:xfrm>
            <a:off x="4143662" y="5163671"/>
            <a:ext cx="727002" cy="30777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100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73882" y="3134074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21503" y="3839317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4397903" y="5396758"/>
            <a:ext cx="224118" cy="224118"/>
          </a:xfrm>
          <a:prstGeom prst="ellipse">
            <a:avLst/>
          </a:prstGeom>
          <a:solidFill>
            <a:schemeClr val="bg1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7" name="Grafik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04796" y="3124695"/>
            <a:ext cx="1407455" cy="711953"/>
          </a:xfrm>
          <a:prstGeom prst="rect">
            <a:avLst/>
          </a:prstGeom>
        </p:spPr>
      </p:pic>
      <p:pic>
        <p:nvPicPr>
          <p:cNvPr id="38" name="Grafik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12343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147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5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83319" y="4054885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sp>
        <p:nvSpPr>
          <p:cNvPr id="34" name="Textfeld 33"/>
          <p:cNvSpPr txBox="1"/>
          <p:nvPr/>
        </p:nvSpPr>
        <p:spPr>
          <a:xfrm>
            <a:off x="4878955" y="5163671"/>
            <a:ext cx="727002" cy="30777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120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89563" y="3134074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73611" y="312287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5133196" y="5396758"/>
            <a:ext cx="224118" cy="224118"/>
          </a:xfrm>
          <a:prstGeom prst="ellipse">
            <a:avLst/>
          </a:prstGeom>
          <a:solidFill>
            <a:schemeClr val="bg1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7" name="Grafik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04796" y="3124695"/>
            <a:ext cx="1407455" cy="711953"/>
          </a:xfrm>
          <a:prstGeom prst="rect">
            <a:avLst/>
          </a:prstGeom>
        </p:spPr>
      </p:pic>
      <p:pic>
        <p:nvPicPr>
          <p:cNvPr id="38" name="Grafik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76813" y="3886652"/>
            <a:ext cx="1407455" cy="711953"/>
          </a:xfrm>
          <a:prstGeom prst="rect">
            <a:avLst/>
          </a:prstGeom>
        </p:spPr>
      </p:pic>
      <p:pic>
        <p:nvPicPr>
          <p:cNvPr id="39" name="Grafik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12343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11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rafik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98015" y="3956214"/>
            <a:ext cx="1407455" cy="711953"/>
          </a:xfrm>
          <a:prstGeom prst="rect">
            <a:avLst/>
          </a:prstGeom>
        </p:spPr>
      </p:pic>
      <p:pic>
        <p:nvPicPr>
          <p:cNvPr id="41" name="Grafik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70032" y="4718171"/>
            <a:ext cx="1407455" cy="71195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5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9087" y="317469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sp>
        <p:nvSpPr>
          <p:cNvPr id="34" name="Textfeld 33"/>
          <p:cNvSpPr txBox="1"/>
          <p:nvPr/>
        </p:nvSpPr>
        <p:spPr>
          <a:xfrm>
            <a:off x="6236421" y="5163671"/>
            <a:ext cx="727002" cy="30777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160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89563" y="3134074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6490662" y="5396758"/>
            <a:ext cx="224118" cy="224118"/>
          </a:xfrm>
          <a:prstGeom prst="ellipse">
            <a:avLst/>
          </a:prstGeom>
          <a:solidFill>
            <a:schemeClr val="bg1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7" name="Grafik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04796" y="3124695"/>
            <a:ext cx="1407455" cy="711953"/>
          </a:xfrm>
          <a:prstGeom prst="rect">
            <a:avLst/>
          </a:prstGeom>
        </p:spPr>
      </p:pic>
      <p:pic>
        <p:nvPicPr>
          <p:cNvPr id="38" name="Grafik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76813" y="3886652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12343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09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rafik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598015" y="3956214"/>
            <a:ext cx="1407455" cy="711953"/>
          </a:xfrm>
          <a:prstGeom prst="rect">
            <a:avLst/>
          </a:prstGeom>
        </p:spPr>
      </p:pic>
      <p:pic>
        <p:nvPicPr>
          <p:cNvPr id="41" name="Grafik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70032" y="4718171"/>
            <a:ext cx="1407455" cy="71195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5: </a:t>
            </a:r>
            <a:r>
              <a:rPr lang="de-DE" sz="2800" dirty="0"/>
              <a:t>DLZ = </a:t>
            </a:r>
            <a:r>
              <a:rPr lang="de-DE" sz="2800" dirty="0" smtClean="0"/>
              <a:t>200 </a:t>
            </a:r>
            <a:r>
              <a:rPr lang="de-DE" sz="2800" dirty="0"/>
              <a:t>Sek., Durchsatz = </a:t>
            </a:r>
            <a:r>
              <a:rPr lang="de-DE" sz="2800" dirty="0" smtClean="0"/>
              <a:t>1,5/Min</a:t>
            </a:r>
            <a:r>
              <a:rPr lang="de-DE" sz="2800" dirty="0"/>
              <a:t>.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9087" y="3174699"/>
            <a:ext cx="1407455" cy="711953"/>
          </a:xfrm>
          <a:prstGeom prst="rect">
            <a:avLst/>
          </a:prstGeom>
        </p:spPr>
      </p:pic>
      <p:sp>
        <p:nvSpPr>
          <p:cNvPr id="34" name="Textfeld 33"/>
          <p:cNvSpPr txBox="1"/>
          <p:nvPr/>
        </p:nvSpPr>
        <p:spPr>
          <a:xfrm>
            <a:off x="7593884" y="5163671"/>
            <a:ext cx="727002" cy="30777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200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89563" y="3134074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sp>
        <p:nvSpPr>
          <p:cNvPr id="33" name="Ellipse 32"/>
          <p:cNvSpPr/>
          <p:nvPr/>
        </p:nvSpPr>
        <p:spPr>
          <a:xfrm>
            <a:off x="7848125" y="5396758"/>
            <a:ext cx="224118" cy="224118"/>
          </a:xfrm>
          <a:prstGeom prst="ellipse">
            <a:avLst/>
          </a:prstGeom>
          <a:solidFill>
            <a:schemeClr val="bg1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7" name="Grafik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04796" y="3124695"/>
            <a:ext cx="1407455" cy="711953"/>
          </a:xfrm>
          <a:prstGeom prst="rect">
            <a:avLst/>
          </a:prstGeom>
        </p:spPr>
      </p:pic>
      <p:pic>
        <p:nvPicPr>
          <p:cNvPr id="42" name="Grafik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12343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856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77784" y="3160794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55820" y="3160789"/>
            <a:ext cx="1407455" cy="711953"/>
          </a:xfrm>
          <a:prstGeom prst="rect">
            <a:avLst/>
          </a:prstGeom>
        </p:spPr>
      </p:pic>
      <p:sp>
        <p:nvSpPr>
          <p:cNvPr id="31" name="Ellipse 30"/>
          <p:cNvSpPr/>
          <p:nvPr/>
        </p:nvSpPr>
        <p:spPr>
          <a:xfrm>
            <a:off x="1380558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1192305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5924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060059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38917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1871806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22607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372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400" dirty="0" smtClean="0"/>
              <a:t>„Mehr Erfolg durch mehr Anstrengung“</a:t>
            </a:r>
            <a:endParaRPr lang="de-DE" sz="34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3810" y="1758311"/>
            <a:ext cx="8229601" cy="4355038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Die meisten Organisationen glauben, dass es sie effizienter macht, wenn sie an mehreren Aufgaben oder Projekten gleichzeitig arbeiten.</a:t>
            </a:r>
          </a:p>
          <a:p>
            <a:pPr marL="0" indent="0">
              <a:buNone/>
            </a:pPr>
            <a:r>
              <a:rPr lang="de-DE" dirty="0" smtClean="0"/>
              <a:t>Das erhöht doch die Auslastung, wenn eine Aufgabe mal stockt.</a:t>
            </a:r>
          </a:p>
          <a:p>
            <a:pPr marL="0" indent="0">
              <a:buNone/>
            </a:pPr>
            <a:r>
              <a:rPr lang="de-DE" dirty="0" smtClean="0"/>
              <a:t>Oder?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Die auslösende Erkenntnis von Kanban war:</a:t>
            </a:r>
          </a:p>
          <a:p>
            <a:pPr marL="0" indent="0">
              <a:buNone/>
            </a:pPr>
            <a:r>
              <a:rPr lang="de-DE" dirty="0" smtClean="0"/>
              <a:t>„Das stimmt überhaupt nicht.“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053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737047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38917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2548794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>
                <a:solidFill>
                  <a:srgbClr val="000000"/>
                </a:solidFill>
                <a:sym typeface="Calibri"/>
              </a:rPr>
              <a:t>4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07342" y="3160794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070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071525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09006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2883272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>
                <a:solidFill>
                  <a:srgbClr val="000000"/>
                </a:solidFill>
                <a:sym typeface="Calibri"/>
              </a:rPr>
              <a:t>5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92705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3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102940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09006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3941584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>
                <a:solidFill>
                  <a:srgbClr val="000000"/>
                </a:solidFill>
                <a:sym typeface="Calibri"/>
              </a:rPr>
              <a:t>8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93982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054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763578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68125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3602222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7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92842" y="3160789"/>
            <a:ext cx="1407455" cy="711953"/>
          </a:xfrm>
          <a:prstGeom prst="rect">
            <a:avLst/>
          </a:prstGeom>
        </p:spPr>
      </p:pic>
      <p:pic>
        <p:nvPicPr>
          <p:cNvPr id="33" name="Grafik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77784" y="3160794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104865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423455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68125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4262099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>
                <a:solidFill>
                  <a:srgbClr val="000000"/>
                </a:solidFill>
                <a:sym typeface="Calibri"/>
              </a:rPr>
              <a:t>9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92842" y="3160789"/>
            <a:ext cx="1407455" cy="711953"/>
          </a:xfrm>
          <a:prstGeom prst="rect">
            <a:avLst/>
          </a:prstGeom>
        </p:spPr>
      </p:pic>
      <p:pic>
        <p:nvPicPr>
          <p:cNvPr id="33" name="Grafik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30411" y="3160794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879543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130468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68125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4921977" y="5163671"/>
            <a:ext cx="7687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11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40456" y="3160789"/>
            <a:ext cx="1407455" cy="711953"/>
          </a:xfrm>
          <a:prstGeom prst="rect">
            <a:avLst/>
          </a:prstGeom>
        </p:spPr>
      </p:pic>
      <p:pic>
        <p:nvPicPr>
          <p:cNvPr id="33" name="Grafik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96163" y="3160794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784783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130468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1" name="Textfeld 30"/>
          <p:cNvSpPr txBox="1"/>
          <p:nvPr/>
        </p:nvSpPr>
        <p:spPr>
          <a:xfrm>
            <a:off x="4921977" y="5163671"/>
            <a:ext cx="7687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13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68498" y="3160789"/>
            <a:ext cx="1407455" cy="711953"/>
          </a:xfrm>
          <a:prstGeom prst="rect">
            <a:avLst/>
          </a:prstGeom>
        </p:spPr>
      </p:pic>
      <p:pic>
        <p:nvPicPr>
          <p:cNvPr id="33" name="Grafik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08147" y="3160794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4" name="Grafik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40456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98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2, DLZ=110, Durchsatz = 1,09/Min. 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455461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1" name="Textfeld 30"/>
          <p:cNvSpPr txBox="1"/>
          <p:nvPr/>
        </p:nvSpPr>
        <p:spPr>
          <a:xfrm>
            <a:off x="4143273" y="5163671"/>
            <a:ext cx="87178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110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74329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3" name="Grafik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58689" y="3160794"/>
            <a:ext cx="1407455" cy="711953"/>
          </a:xfrm>
          <a:prstGeom prst="rect">
            <a:avLst/>
          </a:prstGeom>
        </p:spPr>
      </p:pic>
      <p:pic>
        <p:nvPicPr>
          <p:cNvPr id="34" name="Grafik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77784" y="3160794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770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3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86969" y="3160789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12343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5755" y="316078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1390755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1202502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1166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3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86969" y="3160789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50766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5755" y="316078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2060059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1871806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9236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Am Beispiel eines McDonald Drive-in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3810" y="1758311"/>
            <a:ext cx="8229601" cy="387798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de-DE" dirty="0" smtClean="0"/>
              <a:t>Der Drive-In hat drei Schalter:</a:t>
            </a:r>
          </a:p>
          <a:p>
            <a:pPr marL="659077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de-DE" dirty="0" smtClean="0"/>
              <a:t>Bestellen			20 Sekunden</a:t>
            </a:r>
          </a:p>
          <a:p>
            <a:pPr marL="659077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de-DE" dirty="0" smtClean="0"/>
              <a:t>Bezahlen			30 Sekunden</a:t>
            </a:r>
          </a:p>
          <a:p>
            <a:pPr marL="659077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de-DE" dirty="0" smtClean="0"/>
              <a:t>In Empfang nehmen	40 Sekunden</a:t>
            </a:r>
          </a:p>
          <a:p>
            <a:pPr marL="659077" lvl="1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de-DE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de-DE" dirty="0" smtClean="0"/>
              <a:t>Was passiert, wenn man nur ein Auto jeweils durchfahren lässt? Dann 2 Autos, dann 3 usw.?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4650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3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93604" y="3160789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87338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5755" y="316078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2390000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2201747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>
                <a:solidFill>
                  <a:srgbClr val="000000"/>
                </a:solidFill>
                <a:sym typeface="Calibri"/>
              </a:rPr>
              <a:t>3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3408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3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58454" y="3160789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87338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81434" y="316078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2710510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2522257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4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77784" y="3160794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156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3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58454" y="3160789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59958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81434" y="316078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3756886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568633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>
                <a:solidFill>
                  <a:srgbClr val="000000"/>
                </a:solidFill>
                <a:sym typeface="Calibri"/>
              </a:rPr>
              <a:t>7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39841" y="3160794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990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3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58825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81434" y="316078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4096252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907999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8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39841" y="3160794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77784" y="3160794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264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</a:t>
            </a:r>
            <a:r>
              <a:rPr lang="de-DE" sz="2800" dirty="0" smtClean="0"/>
              <a:t>3, DLZ=120, Durchsatz = 1,00/Min.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42529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sp>
        <p:nvSpPr>
          <p:cNvPr id="33" name="Ellipse 32"/>
          <p:cNvSpPr/>
          <p:nvPr/>
        </p:nvSpPr>
        <p:spPr>
          <a:xfrm>
            <a:off x="5434857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5218322" y="5163671"/>
            <a:ext cx="721453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12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39841" y="3160794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77784" y="3160794"/>
            <a:ext cx="1407455" cy="711953"/>
          </a:xfrm>
          <a:prstGeom prst="rect">
            <a:avLst/>
          </a:prstGeom>
        </p:spPr>
      </p:pic>
      <p:pic>
        <p:nvPicPr>
          <p:cNvPr id="37" name="Grafik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58454" y="3160789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75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Zusammenhang zwischen </a:t>
            </a:r>
            <a:r>
              <a:rPr lang="de-DE" dirty="0" err="1" smtClean="0"/>
              <a:t>WiP</a:t>
            </a:r>
            <a:r>
              <a:rPr lang="de-DE" dirty="0" smtClean="0"/>
              <a:t>, Durchlaufzeit und Durchsatz 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589316" y="4869063"/>
            <a:ext cx="8229601" cy="1461939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Bei einem </a:t>
            </a:r>
            <a:r>
              <a:rPr lang="de-DE" dirty="0" err="1" smtClean="0"/>
              <a:t>WiP</a:t>
            </a:r>
            <a:r>
              <a:rPr lang="de-DE" dirty="0" smtClean="0"/>
              <a:t>=2 erreicht der Durchsatz ein Maximum. Ab da steigt er auch bei höherem </a:t>
            </a:r>
            <a:r>
              <a:rPr lang="de-DE" dirty="0" err="1" smtClean="0"/>
              <a:t>WiP</a:t>
            </a:r>
            <a:r>
              <a:rPr lang="de-DE" dirty="0" smtClean="0"/>
              <a:t> nicht mehr.</a:t>
            </a:r>
          </a:p>
          <a:p>
            <a:pPr marL="0" indent="0">
              <a:buNone/>
            </a:pPr>
            <a:r>
              <a:rPr lang="de-DE" dirty="0" smtClean="0"/>
              <a:t>Aber die Durchlaufzeit erhöht sich.</a:t>
            </a:r>
            <a:endParaRPr lang="de-DE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01198"/>
              </p:ext>
            </p:extLst>
          </p:nvPr>
        </p:nvGraphicFramePr>
        <p:xfrm>
          <a:off x="1030941" y="1794435"/>
          <a:ext cx="6831105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7035"/>
                <a:gridCol w="2277035"/>
                <a:gridCol w="2277035"/>
              </a:tblGrid>
              <a:tr h="315161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WIP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Durchlaufzeit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Durchsatz </a:t>
                      </a:r>
                      <a:br>
                        <a:rPr lang="de-DE" sz="2400" dirty="0" smtClean="0"/>
                      </a:br>
                      <a:r>
                        <a:rPr lang="de-DE" sz="2400" dirty="0" smtClean="0"/>
                        <a:t>pro</a:t>
                      </a:r>
                      <a:r>
                        <a:rPr lang="de-DE" sz="2400" baseline="0" dirty="0" smtClean="0"/>
                        <a:t> Minute</a:t>
                      </a:r>
                      <a:endParaRPr lang="de-DE" sz="2400" dirty="0"/>
                    </a:p>
                  </a:txBody>
                  <a:tcPr/>
                </a:tc>
              </a:tr>
              <a:tr h="426051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90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0,67</a:t>
                      </a:r>
                      <a:endParaRPr lang="de-DE" sz="2400" dirty="0"/>
                    </a:p>
                  </a:txBody>
                  <a:tcPr/>
                </a:tc>
              </a:tr>
              <a:tr h="426051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2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110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1,50</a:t>
                      </a:r>
                      <a:endParaRPr lang="de-DE" sz="2400" dirty="0"/>
                    </a:p>
                  </a:txBody>
                  <a:tcPr/>
                </a:tc>
              </a:tr>
              <a:tr h="426051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3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120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1,50</a:t>
                      </a:r>
                      <a:endParaRPr lang="de-DE" sz="2400" dirty="0"/>
                    </a:p>
                  </a:txBody>
                  <a:tcPr/>
                </a:tc>
              </a:tr>
              <a:tr h="426051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4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160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1,50</a:t>
                      </a:r>
                      <a:endParaRPr lang="de-DE" sz="2400" dirty="0"/>
                    </a:p>
                  </a:txBody>
                  <a:tcPr/>
                </a:tc>
              </a:tr>
              <a:tr h="426051"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5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200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 smtClean="0"/>
                        <a:t>1,50</a:t>
                      </a:r>
                      <a:endParaRPr lang="de-DE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961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Fragen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>
          <a:xfrm>
            <a:off x="463810" y="1758311"/>
            <a:ext cx="8229601" cy="489364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Was würde mit dem System passieren, wenn  überhaupt kein </a:t>
            </a:r>
            <a:r>
              <a:rPr lang="de-DE" sz="2400" dirty="0" err="1" smtClean="0"/>
              <a:t>WiP</a:t>
            </a:r>
            <a:r>
              <a:rPr lang="de-DE" sz="2400" dirty="0" smtClean="0"/>
              <a:t> festgelegt würde?</a:t>
            </a:r>
          </a:p>
          <a:p>
            <a:pPr marL="899160" lvl="4" indent="0">
              <a:buNone/>
            </a:pPr>
            <a:r>
              <a:rPr lang="de-DE" sz="1800" dirty="0" smtClean="0"/>
              <a:t>(Vorausgesetzt, es gibt beliebig viele Kunden, die auf Einlass warten.)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Woran erkenne ich auf einen Blick, dass der Durchsatz im System 1,5 beträgt?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Die Station „In Empfang nehmen“ ist ständig ausgelastet. Wie ist es mit den beiden anderen Stationen?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/>
              <a:t>Was wäre beim </a:t>
            </a:r>
            <a:r>
              <a:rPr lang="de-DE" sz="2400" dirty="0" smtClean="0"/>
              <a:t>vorhandenen System die optimale </a:t>
            </a:r>
            <a:r>
              <a:rPr lang="de-DE" sz="2400" dirty="0" err="1" smtClean="0"/>
              <a:t>WiP</a:t>
            </a:r>
            <a:r>
              <a:rPr lang="de-DE" sz="2400" dirty="0" smtClean="0"/>
              <a:t>-Festlegung?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2400" dirty="0" smtClean="0"/>
              <a:t>Wie kann ich das System so ändern, dass der Durchfluss der Kunden optimal ist?</a:t>
            </a:r>
            <a:endParaRPr lang="de-DE" sz="2400" dirty="0"/>
          </a:p>
          <a:p>
            <a:pPr>
              <a:buFont typeface="Arial" panose="020B0604020202020204" pitchFamily="34" charset="0"/>
              <a:buChar char="•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542095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72086" y="584200"/>
            <a:ext cx="8140377" cy="1106489"/>
          </a:xfrm>
        </p:spPr>
        <p:txBody>
          <a:bodyPr/>
          <a:lstStyle/>
          <a:p>
            <a:r>
              <a:rPr lang="de-DE" sz="3000" dirty="0" smtClean="0"/>
              <a:t>Kanban bedeutet, Limits zu setzen: </a:t>
            </a:r>
            <a:br>
              <a:rPr lang="de-DE" sz="3000" dirty="0" smtClean="0"/>
            </a:br>
            <a:r>
              <a:rPr lang="de-DE" sz="3000" dirty="0" smtClean="0"/>
              <a:t>Pro Spalte nicht mehr Jobs als Kapazitäten !</a:t>
            </a:r>
            <a:endParaRPr lang="de-DE" sz="3000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69A68A1D-CD50-4257-9E8A-704FEC978F7E}" type="slidenum">
              <a:rPr lang="de-DE" smtClean="0"/>
              <a:t>37</a:t>
            </a:fld>
            <a:endParaRPr lang="de-DE"/>
          </a:p>
        </p:txBody>
      </p:sp>
      <p:sp>
        <p:nvSpPr>
          <p:cNvPr id="32" name="Rechteck 31"/>
          <p:cNvSpPr/>
          <p:nvPr/>
        </p:nvSpPr>
        <p:spPr>
          <a:xfrm>
            <a:off x="1437850" y="1951630"/>
            <a:ext cx="1223275" cy="3251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de-DE" dirty="0" smtClean="0"/>
              <a:t>(Warten vor dem Tor)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2661125" y="1951630"/>
            <a:ext cx="1223275" cy="3251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de-DE" dirty="0" smtClean="0"/>
              <a:t>Bestellen</a:t>
            </a:r>
            <a:br>
              <a:rPr lang="de-DE" dirty="0" smtClean="0"/>
            </a:br>
            <a:r>
              <a:rPr lang="de-DE" b="1" dirty="0" smtClean="0">
                <a:solidFill>
                  <a:srgbClr val="FF0000"/>
                </a:solidFill>
              </a:rPr>
              <a:t>(2)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3884400" y="1961057"/>
            <a:ext cx="1223275" cy="3251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de-DE" dirty="0" smtClean="0"/>
              <a:t>Bezahlen</a:t>
            </a:r>
          </a:p>
          <a:p>
            <a:pPr algn="ctr"/>
            <a:r>
              <a:rPr lang="de-DE" b="1" dirty="0">
                <a:solidFill>
                  <a:srgbClr val="FF0000"/>
                </a:solidFill>
              </a:rPr>
              <a:t>(3)</a:t>
            </a:r>
          </a:p>
        </p:txBody>
      </p:sp>
      <p:sp>
        <p:nvSpPr>
          <p:cNvPr id="35" name="Rechteck 34"/>
          <p:cNvSpPr/>
          <p:nvPr/>
        </p:nvSpPr>
        <p:spPr>
          <a:xfrm>
            <a:off x="5107675" y="1951630"/>
            <a:ext cx="1223275" cy="3251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de-DE" sz="1700" dirty="0" smtClean="0"/>
              <a:t>In Empfang nehmen</a:t>
            </a:r>
          </a:p>
          <a:p>
            <a:pPr algn="ctr"/>
            <a:r>
              <a:rPr lang="de-DE" b="1" dirty="0" smtClean="0">
                <a:solidFill>
                  <a:srgbClr val="FF0000"/>
                </a:solidFill>
              </a:rPr>
              <a:t>(4)</a:t>
            </a: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6330950" y="1951630"/>
            <a:ext cx="1223275" cy="3251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de-DE" dirty="0" smtClean="0"/>
              <a:t>(Ausfahrt)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2972512" y="2872646"/>
            <a:ext cx="600501" cy="450376"/>
          </a:xfrm>
          <a:prstGeom prst="rect">
            <a:avLst/>
          </a:prstGeom>
          <a:noFill/>
          <a:ln w="38100">
            <a:prstDash val="sys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9" name="Rechteck 38"/>
          <p:cNvSpPr/>
          <p:nvPr/>
        </p:nvSpPr>
        <p:spPr>
          <a:xfrm>
            <a:off x="4195787" y="2872646"/>
            <a:ext cx="600501" cy="450376"/>
          </a:xfrm>
          <a:prstGeom prst="rect">
            <a:avLst/>
          </a:prstGeom>
          <a:noFill/>
          <a:ln w="38100">
            <a:prstDash val="sys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dk1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5419062" y="2872646"/>
            <a:ext cx="600501" cy="450376"/>
          </a:xfrm>
          <a:prstGeom prst="rect">
            <a:avLst/>
          </a:prstGeom>
          <a:noFill/>
          <a:ln w="38100">
            <a:prstDash val="sys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1" name="Rechteck 40"/>
          <p:cNvSpPr/>
          <p:nvPr/>
        </p:nvSpPr>
        <p:spPr>
          <a:xfrm>
            <a:off x="4195787" y="3433541"/>
            <a:ext cx="600501" cy="450376"/>
          </a:xfrm>
          <a:prstGeom prst="rect">
            <a:avLst/>
          </a:prstGeom>
          <a:noFill/>
          <a:ln w="38100">
            <a:prstDash val="sys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2" name="Rechteck 41"/>
          <p:cNvSpPr/>
          <p:nvPr/>
        </p:nvSpPr>
        <p:spPr>
          <a:xfrm>
            <a:off x="4195787" y="3994436"/>
            <a:ext cx="600501" cy="450376"/>
          </a:xfrm>
          <a:prstGeom prst="rect">
            <a:avLst/>
          </a:prstGeom>
          <a:noFill/>
          <a:ln w="38100">
            <a:prstDash val="sys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Rechteck 42"/>
          <p:cNvSpPr/>
          <p:nvPr/>
        </p:nvSpPr>
        <p:spPr>
          <a:xfrm>
            <a:off x="2972512" y="3433541"/>
            <a:ext cx="600501" cy="450376"/>
          </a:xfrm>
          <a:prstGeom prst="rect">
            <a:avLst/>
          </a:prstGeom>
          <a:noFill/>
          <a:ln w="38100">
            <a:prstDash val="sys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6" name="Pfeil nach rechts 45"/>
          <p:cNvSpPr/>
          <p:nvPr/>
        </p:nvSpPr>
        <p:spPr>
          <a:xfrm>
            <a:off x="2482992" y="5710071"/>
            <a:ext cx="4026090" cy="791570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Arbeitsfluss</a:t>
            </a:r>
            <a:endParaRPr lang="de-DE" dirty="0"/>
          </a:p>
        </p:txBody>
      </p:sp>
      <p:sp>
        <p:nvSpPr>
          <p:cNvPr id="16" name="Rechteck 15"/>
          <p:cNvSpPr/>
          <p:nvPr/>
        </p:nvSpPr>
        <p:spPr>
          <a:xfrm>
            <a:off x="5419062" y="3433541"/>
            <a:ext cx="600501" cy="450376"/>
          </a:xfrm>
          <a:prstGeom prst="rect">
            <a:avLst/>
          </a:prstGeom>
          <a:noFill/>
          <a:ln w="38100">
            <a:prstDash val="sys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7" name="Rechteck 16"/>
          <p:cNvSpPr/>
          <p:nvPr/>
        </p:nvSpPr>
        <p:spPr>
          <a:xfrm>
            <a:off x="5419062" y="3994436"/>
            <a:ext cx="600501" cy="450376"/>
          </a:xfrm>
          <a:prstGeom prst="rect">
            <a:avLst/>
          </a:prstGeom>
          <a:noFill/>
          <a:ln w="38100">
            <a:prstDash val="sys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8" name="Rechteck 17"/>
          <p:cNvSpPr/>
          <p:nvPr/>
        </p:nvSpPr>
        <p:spPr>
          <a:xfrm>
            <a:off x="5419062" y="4555332"/>
            <a:ext cx="600501" cy="450376"/>
          </a:xfrm>
          <a:prstGeom prst="rect">
            <a:avLst/>
          </a:prstGeom>
          <a:noFill/>
          <a:ln w="38100">
            <a:prstDash val="sysDash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3129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1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380558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77784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1192305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5069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1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052913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38917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1864660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8375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1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092823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09006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2904570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>
                <a:solidFill>
                  <a:srgbClr val="000000"/>
                </a:solidFill>
                <a:sym typeface="Calibri"/>
              </a:rPr>
              <a:t>5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9573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</p:spPr>
        <p:txBody>
          <a:bodyPr>
            <a:normAutofit/>
          </a:bodyPr>
          <a:lstStyle/>
          <a:p>
            <a:r>
              <a:rPr lang="de-DE" sz="2800" dirty="0" err="1" smtClean="0"/>
              <a:t>WiP</a:t>
            </a:r>
            <a:r>
              <a:rPr lang="de-DE" sz="2800" dirty="0" smtClean="0"/>
              <a:t> = 1: DLZ = 90 Sek., Durchsatz = 0,67/Min.</a:t>
            </a:r>
            <a:endParaRPr lang="de-DE" sz="2800" dirty="0"/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446496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80612" y="3160794"/>
            <a:ext cx="1407455" cy="711953"/>
          </a:xfrm>
          <a:prstGeom prst="rect">
            <a:avLst/>
          </a:prstGeom>
        </p:spPr>
      </p:pic>
      <p:sp>
        <p:nvSpPr>
          <p:cNvPr id="31" name="Textfeld 30"/>
          <p:cNvSpPr txBox="1"/>
          <p:nvPr/>
        </p:nvSpPr>
        <p:spPr>
          <a:xfrm>
            <a:off x="4258243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rgbClr val="000000"/>
                </a:solidFill>
                <a:sym typeface="Calibri"/>
              </a:rPr>
              <a:t>9</a:t>
            </a: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9949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5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86969" y="3160789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12343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5755" y="316078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1390755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1202502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606114" y="3944786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33119" y="4689502"/>
            <a:ext cx="1407455" cy="711953"/>
          </a:xfrm>
          <a:prstGeom prst="rect">
            <a:avLst/>
          </a:prstGeom>
        </p:spPr>
      </p:pic>
      <p:pic>
        <p:nvPicPr>
          <p:cNvPr id="37" name="Grafik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764151" y="3152934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059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22769" y="570867"/>
            <a:ext cx="7267839" cy="792089"/>
          </a:xfrm>
          <a:ln w="12700">
            <a:miter lim="400000"/>
          </a:ln>
        </p:spPr>
        <p:txBody>
          <a:bodyPr lIns="45719" rIns="45719" anchor="ctr">
            <a:normAutofit/>
          </a:bodyPr>
          <a:lstStyle/>
          <a:p>
            <a:r>
              <a:rPr lang="de-DE" sz="2800" dirty="0" err="1"/>
              <a:t>WiP</a:t>
            </a:r>
            <a:r>
              <a:rPr lang="de-DE" sz="2800" dirty="0"/>
              <a:t> = 5</a:t>
            </a:r>
          </a:p>
        </p:txBody>
      </p:sp>
      <p:sp>
        <p:nvSpPr>
          <p:cNvPr id="3" name="Rahmen 2"/>
          <p:cNvSpPr/>
          <p:nvPr/>
        </p:nvSpPr>
        <p:spPr>
          <a:xfrm>
            <a:off x="1457239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Bestellen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DE" sz="2000" dirty="0">
              <a:solidFill>
                <a:srgbClr val="000000"/>
              </a:solidFill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20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Rahmen 3"/>
          <p:cNvSpPr/>
          <p:nvPr/>
        </p:nvSpPr>
        <p:spPr>
          <a:xfrm>
            <a:off x="4206131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Bezahlen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/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30 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5" name="Rahmen 4"/>
          <p:cNvSpPr/>
          <p:nvPr/>
        </p:nvSpPr>
        <p:spPr>
          <a:xfrm>
            <a:off x="6955023" y="1539308"/>
            <a:ext cx="1635585" cy="1490755"/>
          </a:xfrm>
          <a:prstGeom prst="bevel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In Empfang</a:t>
            </a:r>
            <a: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nehmen</a:t>
            </a:r>
            <a:br>
              <a:rPr kumimoji="0" lang="de-DE" sz="20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</a:br>
            <a:r>
              <a:rPr lang="de-DE" sz="2000" i="1" dirty="0" smtClean="0">
                <a:solidFill>
                  <a:srgbClr val="000000"/>
                </a:solidFill>
                <a:sym typeface="Calibri"/>
              </a:rPr>
              <a:t>40</a:t>
            </a:r>
            <a:r>
              <a:rPr kumimoji="0" lang="de-DE" sz="2000" b="0" i="1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Sek.</a:t>
            </a:r>
            <a:endParaRPr kumimoji="0" lang="de-D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6" name="Pfeil nach rechts 5"/>
          <p:cNvSpPr/>
          <p:nvPr/>
        </p:nvSpPr>
        <p:spPr>
          <a:xfrm>
            <a:off x="1457239" y="5773270"/>
            <a:ext cx="7133369" cy="484632"/>
          </a:xfrm>
          <a:prstGeom prst="rightArrow">
            <a:avLst/>
          </a:prstGeom>
          <a:solidFill>
            <a:srgbClr val="FFC0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cxnSp>
        <p:nvCxnSpPr>
          <p:cNvPr id="9" name="Gerader Verbinder 8"/>
          <p:cNvCxnSpPr/>
          <p:nvPr/>
        </p:nvCxnSpPr>
        <p:spPr>
          <a:xfrm>
            <a:off x="148813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Gerader Verbinder 9"/>
          <p:cNvCxnSpPr/>
          <p:nvPr/>
        </p:nvCxnSpPr>
        <p:spPr>
          <a:xfrm>
            <a:off x="182878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Gerader Verbinder 10"/>
          <p:cNvCxnSpPr/>
          <p:nvPr/>
        </p:nvCxnSpPr>
        <p:spPr>
          <a:xfrm>
            <a:off x="216944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Gerader Verbinder 11"/>
          <p:cNvCxnSpPr/>
          <p:nvPr/>
        </p:nvCxnSpPr>
        <p:spPr>
          <a:xfrm>
            <a:off x="251010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Gerader Verbinder 12"/>
          <p:cNvCxnSpPr/>
          <p:nvPr/>
        </p:nvCxnSpPr>
        <p:spPr>
          <a:xfrm>
            <a:off x="285076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4" name="Gerader Verbinder 13"/>
          <p:cNvCxnSpPr/>
          <p:nvPr/>
        </p:nvCxnSpPr>
        <p:spPr>
          <a:xfrm>
            <a:off x="319142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Gerader Verbinder 14"/>
          <p:cNvCxnSpPr/>
          <p:nvPr/>
        </p:nvCxnSpPr>
        <p:spPr>
          <a:xfrm>
            <a:off x="353208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r Verbinder 15"/>
          <p:cNvCxnSpPr/>
          <p:nvPr/>
        </p:nvCxnSpPr>
        <p:spPr>
          <a:xfrm>
            <a:off x="387274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Gerader Verbinder 16"/>
          <p:cNvCxnSpPr/>
          <p:nvPr/>
        </p:nvCxnSpPr>
        <p:spPr>
          <a:xfrm>
            <a:off x="421340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r Verbinder 17"/>
          <p:cNvCxnSpPr/>
          <p:nvPr/>
        </p:nvCxnSpPr>
        <p:spPr>
          <a:xfrm>
            <a:off x="455406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r Verbinder 18"/>
          <p:cNvCxnSpPr/>
          <p:nvPr/>
        </p:nvCxnSpPr>
        <p:spPr>
          <a:xfrm>
            <a:off x="4894720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" name="Gerader Verbinder 19"/>
          <p:cNvCxnSpPr/>
          <p:nvPr/>
        </p:nvCxnSpPr>
        <p:spPr>
          <a:xfrm>
            <a:off x="5235379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Gerader Verbinder 20"/>
          <p:cNvCxnSpPr/>
          <p:nvPr/>
        </p:nvCxnSpPr>
        <p:spPr>
          <a:xfrm>
            <a:off x="557603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Gerader Verbinder 21"/>
          <p:cNvCxnSpPr/>
          <p:nvPr/>
        </p:nvCxnSpPr>
        <p:spPr>
          <a:xfrm>
            <a:off x="5916697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Gerader Verbinder 22"/>
          <p:cNvCxnSpPr/>
          <p:nvPr/>
        </p:nvCxnSpPr>
        <p:spPr>
          <a:xfrm>
            <a:off x="6257356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Gerader Verbinder 23"/>
          <p:cNvCxnSpPr/>
          <p:nvPr/>
        </p:nvCxnSpPr>
        <p:spPr>
          <a:xfrm>
            <a:off x="6598015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Gerader Verbinder 24"/>
          <p:cNvCxnSpPr/>
          <p:nvPr/>
        </p:nvCxnSpPr>
        <p:spPr>
          <a:xfrm>
            <a:off x="6938674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Gerader Verbinder 25"/>
          <p:cNvCxnSpPr/>
          <p:nvPr/>
        </p:nvCxnSpPr>
        <p:spPr>
          <a:xfrm>
            <a:off x="7279333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Gerader Verbinder 26"/>
          <p:cNvCxnSpPr/>
          <p:nvPr/>
        </p:nvCxnSpPr>
        <p:spPr>
          <a:xfrm>
            <a:off x="7619992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Gerader Verbinder 27"/>
          <p:cNvCxnSpPr/>
          <p:nvPr/>
        </p:nvCxnSpPr>
        <p:spPr>
          <a:xfrm>
            <a:off x="7960651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Gerader Verbinder 28"/>
          <p:cNvCxnSpPr/>
          <p:nvPr/>
        </p:nvCxnSpPr>
        <p:spPr>
          <a:xfrm>
            <a:off x="8301308" y="5661480"/>
            <a:ext cx="0" cy="223580"/>
          </a:xfrm>
          <a:prstGeom prst="line">
            <a:avLst/>
          </a:prstGeom>
          <a:noFill/>
          <a:ln w="25400" cap="flat">
            <a:solidFill>
              <a:srgbClr val="FFC000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0" name="Grafik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30931" y="3933790"/>
            <a:ext cx="1407455" cy="711953"/>
          </a:xfrm>
          <a:prstGeom prst="rect">
            <a:avLst/>
          </a:prstGeom>
        </p:spPr>
      </p:pic>
      <p:pic>
        <p:nvPicPr>
          <p:cNvPr id="32" name="Grafik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12343" y="3160789"/>
            <a:ext cx="1407455" cy="711953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</a:ln>
        </p:spPr>
      </p:pic>
      <p:pic>
        <p:nvPicPr>
          <p:cNvPr id="31" name="Grafik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65755" y="3160789"/>
            <a:ext cx="1407455" cy="711953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>
          <a:xfrm>
            <a:off x="1720693" y="5396758"/>
            <a:ext cx="224118" cy="224118"/>
          </a:xfrm>
          <a:prstGeom prst="ellipse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1532440" y="5163671"/>
            <a:ext cx="618554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10 Sek.</a:t>
            </a:r>
            <a:endParaRPr kumimoji="0" lang="de-DE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50831" y="3152932"/>
            <a:ext cx="1407455" cy="71195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77836" y="3897648"/>
            <a:ext cx="1407455" cy="71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990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Lariss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1129</Words>
  <Application>Microsoft Office PowerPoint</Application>
  <PresentationFormat>Bildschirmpräsentation (4:3)</PresentationFormat>
  <Paragraphs>339</Paragraphs>
  <Slides>37</Slides>
  <Notes>18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37</vt:i4>
      </vt:variant>
    </vt:vector>
  </HeadingPairs>
  <TitlesOfParts>
    <vt:vector size="45" baseType="lpstr">
      <vt:lpstr>Arial</vt:lpstr>
      <vt:lpstr>Calibri</vt:lpstr>
      <vt:lpstr>Calibri Bold</vt:lpstr>
      <vt:lpstr>Helvetica</vt:lpstr>
      <vt:lpstr>Helvetica Light</vt:lpstr>
      <vt:lpstr>Lucida Sans</vt:lpstr>
      <vt:lpstr>Segoe UI Light</vt:lpstr>
      <vt:lpstr>Larissa</vt:lpstr>
      <vt:lpstr>KANBAN</vt:lpstr>
      <vt:lpstr>„Mehr Erfolg durch mehr Anstrengung“</vt:lpstr>
      <vt:lpstr>Am Beispiel eines McDonald Drive-in</vt:lpstr>
      <vt:lpstr>WiP = 1</vt:lpstr>
      <vt:lpstr>WiP = 1</vt:lpstr>
      <vt:lpstr>WiP = 1</vt:lpstr>
      <vt:lpstr>WiP = 1: DLZ = 90 Sek., Durchsatz = 0,67/Min.</vt:lpstr>
      <vt:lpstr>WiP = 5</vt:lpstr>
      <vt:lpstr>WiP = 5</vt:lpstr>
      <vt:lpstr>WiP = 5</vt:lpstr>
      <vt:lpstr>WiP = 5</vt:lpstr>
      <vt:lpstr>WiP = 5</vt:lpstr>
      <vt:lpstr>WiP = 5</vt:lpstr>
      <vt:lpstr>WiP = 5</vt:lpstr>
      <vt:lpstr>WiP = 5</vt:lpstr>
      <vt:lpstr>WiP = 5</vt:lpstr>
      <vt:lpstr>WiP = 5: DLZ = 200 Sek., Durchsatz = 1,5/Min.</vt:lpstr>
      <vt:lpstr>WiP = 2</vt:lpstr>
      <vt:lpstr>WiP = 2</vt:lpstr>
      <vt:lpstr>WiP = 2</vt:lpstr>
      <vt:lpstr>WiP = 2</vt:lpstr>
      <vt:lpstr>WiP = 2</vt:lpstr>
      <vt:lpstr>WiP = 2</vt:lpstr>
      <vt:lpstr>WiP = 2</vt:lpstr>
      <vt:lpstr>WiP = 2</vt:lpstr>
      <vt:lpstr>WiP = 2</vt:lpstr>
      <vt:lpstr>WiP = 2, DLZ=110, Durchsatz = 1,09/Min. </vt:lpstr>
      <vt:lpstr>WiP = 3</vt:lpstr>
      <vt:lpstr>WiP = 3</vt:lpstr>
      <vt:lpstr>WiP = 3</vt:lpstr>
      <vt:lpstr>WiP = 3</vt:lpstr>
      <vt:lpstr>WiP = 3</vt:lpstr>
      <vt:lpstr>WiP = 3</vt:lpstr>
      <vt:lpstr>WiP = 3, DLZ=120, Durchsatz = 1,00/Min.</vt:lpstr>
      <vt:lpstr>Zusammenhang zwischen WiP, Durchlaufzeit und Durchsatz </vt:lpstr>
      <vt:lpstr>Fragen</vt:lpstr>
      <vt:lpstr>Kanban bedeutet, Limits zu setzen:  Pro Spalte nicht mehr Jobs als Kapazitäten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Multitasking und Rüstzeit</dc:title>
  <dc:creator>Jürgen Dittmar</dc:creator>
  <cp:lastModifiedBy>Wolf Steinbrecher</cp:lastModifiedBy>
  <cp:revision>55</cp:revision>
  <dcterms:created xsi:type="dcterms:W3CDTF">2016-03-03T11:42:25Z</dcterms:created>
  <dcterms:modified xsi:type="dcterms:W3CDTF">2020-02-22T18:59:13Z</dcterms:modified>
</cp:coreProperties>
</file>